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3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4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5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6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Override7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Override8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Override18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Override24.xml" ContentType="application/vnd.openxmlformats-officedocument.themeOverr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Override25.xml" ContentType="application/vnd.openxmlformats-officedocument.themeOverr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heme/themeOverride26.xml" ContentType="application/vnd.openxmlformats-officedocument.themeOverr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Override27.xml" ContentType="application/vnd.openxmlformats-officedocument.themeOverr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Override28.xml" ContentType="application/vnd.openxmlformats-officedocument.themeOverr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Override29.xml" ContentType="application/vnd.openxmlformats-officedocument.themeOverr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heme/themeOverride30.xml" ContentType="application/vnd.openxmlformats-officedocument.themeOverr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Override31.xml" ContentType="application/vnd.openxmlformats-officedocument.themeOverr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Override32.xml" ContentType="application/vnd.openxmlformats-officedocument.themeOverr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Override42.xml" ContentType="application/vnd.openxmlformats-officedocument.themeOverr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heme/themeOverride48.xml" ContentType="application/vnd.openxmlformats-officedocument.themeOverr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4"/>
    <p:sldMasterId id="2147483733" r:id="rId5"/>
  </p:sldMasterIdLst>
  <p:notesMasterIdLst>
    <p:notesMasterId r:id="rId39"/>
  </p:notesMasterIdLst>
  <p:handoutMasterIdLst>
    <p:handoutMasterId r:id="rId40"/>
  </p:handoutMasterIdLst>
  <p:sldIdLst>
    <p:sldId id="318" r:id="rId6"/>
    <p:sldId id="299" r:id="rId7"/>
    <p:sldId id="367" r:id="rId8"/>
    <p:sldId id="325" r:id="rId9"/>
    <p:sldId id="258" r:id="rId10"/>
    <p:sldId id="354" r:id="rId11"/>
    <p:sldId id="353" r:id="rId12"/>
    <p:sldId id="290" r:id="rId13"/>
    <p:sldId id="264" r:id="rId14"/>
    <p:sldId id="306" r:id="rId15"/>
    <p:sldId id="331" r:id="rId16"/>
    <p:sldId id="332" r:id="rId17"/>
    <p:sldId id="279" r:id="rId18"/>
    <p:sldId id="283" r:id="rId19"/>
    <p:sldId id="270" r:id="rId20"/>
    <p:sldId id="368" r:id="rId21"/>
    <p:sldId id="269" r:id="rId22"/>
    <p:sldId id="310" r:id="rId23"/>
    <p:sldId id="271" r:id="rId24"/>
    <p:sldId id="273" r:id="rId25"/>
    <p:sldId id="321" r:id="rId26"/>
    <p:sldId id="274" r:id="rId27"/>
    <p:sldId id="276" r:id="rId28"/>
    <p:sldId id="311" r:id="rId29"/>
    <p:sldId id="315" r:id="rId30"/>
    <p:sldId id="316" r:id="rId31"/>
    <p:sldId id="369" r:id="rId32"/>
    <p:sldId id="309" r:id="rId33"/>
    <p:sldId id="287" r:id="rId34"/>
    <p:sldId id="307" r:id="rId35"/>
    <p:sldId id="308" r:id="rId36"/>
    <p:sldId id="288" r:id="rId37"/>
    <p:sldId id="289" r:id="rId38"/>
  </p:sldIdLst>
  <p:sldSz cx="12192000" cy="6858000"/>
  <p:notesSz cx="6858000" cy="9144000"/>
  <p:custDataLst>
    <p:tags r:id="rId4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7"/>
    <a:srgbClr val="20ABFB"/>
    <a:srgbClr val="9BE0F6"/>
    <a:srgbClr val="22E2F6"/>
    <a:srgbClr val="DB6B30"/>
    <a:srgbClr val="26A3FB"/>
    <a:srgbClr val="1D99EE"/>
    <a:srgbClr val="1589D3"/>
    <a:srgbClr val="3DA5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C8374C6-29AE-4A95-9998-6F4527D7E51F}">
  <a:tblStyle styleId="{CC8374C6-29AE-4A95-9998-6F4527D7E51F}" styleName="GF 1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ap="flat" cmpd="sng" algn="ctr">
              <a:solidFill>
                <a:schemeClr val="dk1"/>
              </a:solidFill>
              <a:prstDash val="sysDot"/>
            </a:ln>
          </a:top>
          <a:bottom>
            <a:ln w="6350" cap="flat" cmpd="sng" algn="ctr">
              <a:solidFill>
                <a:schemeClr val="dk1"/>
              </a:solidFill>
              <a:prstDash val="sysDot"/>
            </a:ln>
          </a:bottom>
          <a:insideH>
            <a:ln w="6350" cap="flat" cmpd="sng" algn="ctr">
              <a:solidFill>
                <a:schemeClr val="dk1"/>
              </a:solidFill>
              <a:prstDash val="sysDot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ap="flat" cmpd="sng" algn="ctr">
              <a:solidFill>
                <a:schemeClr val="dk1"/>
              </a:solidFill>
              <a:prstDash val="sysDot"/>
            </a:ln>
          </a:top>
          <a:bottom>
            <a:ln w="6350" cap="flat" cmpd="sng" algn="ctr">
              <a:solidFill>
                <a:schemeClr val="dk1"/>
              </a:solidFill>
              <a:prstDash val="sysDot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ap="flat" cmpd="sng" algn="ctr">
              <a:solidFill>
                <a:schemeClr val="dk1"/>
              </a:solidFill>
              <a:prstDash val="sysDot"/>
            </a:ln>
          </a:top>
          <a:bottom>
            <a:ln w="19050" cap="flat" cmpd="sng" algn="ctr">
              <a:solidFill>
                <a:schemeClr val="dk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3" autoAdjust="0"/>
    <p:restoredTop sz="88555" autoAdjust="0"/>
  </p:normalViewPr>
  <p:slideViewPr>
    <p:cSldViewPr snapToGrid="0">
      <p:cViewPr varScale="1">
        <p:scale>
          <a:sx n="90" d="100"/>
          <a:sy n="90" d="100"/>
        </p:scale>
        <p:origin x="1016" y="7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6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6D3394-3705-4900-BC6B-16CE117976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629C2-7466-44D6-AFB9-79C8B0A837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BC840-09AE-460E-8575-03170B13474F}" type="datetimeFigureOut">
              <a:rPr lang="en-US" smtClean="0"/>
              <a:t>2/10/2023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B0167-AF6F-43A3-9582-D08975C8C1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37158E-3EF7-42B8-B765-87B9347FCF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7BD7A-149C-449E-8F42-5BCF0D89B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8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F306E-ED23-4359-BBC0-297D95CC9D46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C994A-8F96-4339-892B-690B47B1EB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92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Patente</a:t>
            </a:r>
            <a:r>
              <a:rPr lang="en-GB" dirty="0"/>
              <a:t>  &amp; was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Patentiert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B6B-D4F2-42E7-85DF-876DE3CB17F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254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B6B-D4F2-42E7-85DF-876DE3CB17F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156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Positionierung</a:t>
            </a:r>
            <a:r>
              <a:rPr lang="en-GB" dirty="0"/>
              <a:t>:</a:t>
            </a:r>
            <a:r>
              <a:rPr lang="en-GB" baseline="0" dirty="0"/>
              <a:t> </a:t>
            </a:r>
            <a:r>
              <a:rPr lang="en-GB" baseline="0" dirty="0" err="1"/>
              <a:t>oben</a:t>
            </a:r>
            <a:r>
              <a:rPr lang="en-GB" baseline="0" dirty="0"/>
              <a:t> </a:t>
            </a:r>
            <a:r>
              <a:rPr lang="en-GB" baseline="0" dirty="0" err="1"/>
              <a:t>Luftblase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82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14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3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546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472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Ratsche</a:t>
            </a:r>
            <a:r>
              <a:rPr lang="en-GB" dirty="0"/>
              <a:t> </a:t>
            </a:r>
            <a:r>
              <a:rPr lang="en-GB" dirty="0" err="1"/>
              <a:t>empfehlung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01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21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18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B6B-D4F2-42E7-85DF-876DE3CB17F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58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Anderer</a:t>
            </a:r>
            <a:r>
              <a:rPr lang="en-GB" dirty="0"/>
              <a:t> </a:t>
            </a:r>
            <a:r>
              <a:rPr lang="en-GB" dirty="0" err="1"/>
              <a:t>Schlüssel</a:t>
            </a:r>
            <a:r>
              <a:rPr lang="en-GB" baseline="0" dirty="0"/>
              <a:t> / BILD </a:t>
            </a:r>
          </a:p>
          <a:p>
            <a:r>
              <a:rPr lang="en-GB" baseline="0" dirty="0"/>
              <a:t>Und </a:t>
            </a:r>
            <a:r>
              <a:rPr lang="en-GB" baseline="0" dirty="0" err="1"/>
              <a:t>Rätsche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42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26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111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994A-8F96-4339-892B-690B47B1EB8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3216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B6B-D4F2-42E7-85DF-876DE3CB17F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01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1.xml"/><Relationship Id="rId7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2.png"/><Relationship Id="rId2" Type="http://schemas.openxmlformats.org/officeDocument/2006/relationships/tags" Target="../tags/tag33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2.png"/><Relationship Id="rId2" Type="http://schemas.openxmlformats.org/officeDocument/2006/relationships/tags" Target="../tags/tag36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0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1.xml"/><Relationship Id="rId7" Type="http://schemas.openxmlformats.org/officeDocument/2006/relationships/image" Target="../media/image4.png"/><Relationship Id="rId2" Type="http://schemas.openxmlformats.org/officeDocument/2006/relationships/tags" Target="../tags/tag70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2.png"/><Relationship Id="rId2" Type="http://schemas.openxmlformats.org/officeDocument/2006/relationships/tags" Target="../tags/tag73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5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3.jp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097C99-CE8A-46C8-9008-7BE14BB7A68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7" name="Classification" hidden="1">
            <a:extLst>
              <a:ext uri="{FF2B5EF4-FFF2-40B4-BE49-F238E27FC236}">
                <a16:creationId xmlns:a16="http://schemas.microsoft.com/office/drawing/2014/main" id="{DA0C3B00-FEA1-4D8D-8535-1A493E07945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9" name="Status" hidden="1">
            <a:extLst>
              <a:ext uri="{FF2B5EF4-FFF2-40B4-BE49-F238E27FC236}">
                <a16:creationId xmlns:a16="http://schemas.microsoft.com/office/drawing/2014/main" id="{D37E8661-59C7-4EAC-B1D7-9974D3B6E33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Grafik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442BFD0-2070-4C57-B9BE-407CC334CF8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4CA140-426C-4EC2-B3DD-C17400188C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7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0AB52BA-BE2C-434B-9109-773DFEAD8EC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69E2BD-78E4-42B3-B4AA-CE70EDD3B2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6580" y="1805780"/>
            <a:ext cx="5412583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4CCB9A-43E9-47E2-AE84-B32345EA8C2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6805" y="1805780"/>
            <a:ext cx="5412583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8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2" userDrawn="1">
          <p15:clr>
            <a:srgbClr val="FBAE40"/>
          </p15:clr>
        </p15:guide>
        <p15:guide id="2" pos="37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2891685-1ABB-48BD-B0D0-49E87AB44AD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9C0274-7954-42FA-A269-51FDB10CFD8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1" y="1805780"/>
            <a:ext cx="3542508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B1679A-1A18-45F3-942B-9210E74A0CB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6333" y="1805780"/>
            <a:ext cx="3542508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00C27B0-2B17-4E80-9E27-8D3A49A1791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65292" y="1805780"/>
            <a:ext cx="3542508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 userDrawn="1">
          <p15:clr>
            <a:srgbClr val="FBAE40"/>
          </p15:clr>
        </p15:guide>
        <p15:guide id="2" pos="2724" userDrawn="1">
          <p15:clr>
            <a:srgbClr val="FBAE40"/>
          </p15:clr>
        </p15:guide>
        <p15:guide id="3" pos="4956" userDrawn="1">
          <p15:clr>
            <a:srgbClr val="FBAE40"/>
          </p15:clr>
        </p15:guide>
        <p15:guide id="4" pos="50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1/2) + Photo (1/2)" preserve="1" userDrawn="1">
  <p:cSld name="Content (1/2) + Photo (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7C25F9EC-35FA-4991-865C-D3AB48317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197368" y="1805780"/>
            <a:ext cx="5412020" cy="4375945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6946583-7AD8-434F-9A7C-43EAFB95D0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196805" y="5266868"/>
            <a:ext cx="5412583" cy="914848"/>
          </a:xfrm>
          <a:solidFill>
            <a:schemeClr val="bg1">
              <a:alpha val="80000"/>
            </a:schemeClr>
          </a:solidFill>
        </p:spPr>
        <p:txBody>
          <a:bodyPr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5B6A20-CB04-4364-B176-006B5C0FBFD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0" y="1805780"/>
            <a:ext cx="5412583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4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78" userDrawn="1">
          <p15:clr>
            <a:srgbClr val="FBAE40"/>
          </p15:clr>
        </p15:guide>
        <p15:guide id="2" pos="39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2/3) + Photo (1/3)" preserve="1" userDrawn="1">
  <p:cSld name="Content (2/3) + Photo (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7C25F9EC-35FA-4991-865C-D3AB48317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8065294" y="1805780"/>
            <a:ext cx="3542400" cy="4375945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664FC1A-286A-42CB-8381-497B008E9C5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065400" y="5266868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790BD9D-C82C-4C46-BF90-443BC0CA1AF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0" y="1805780"/>
            <a:ext cx="7281070" cy="4375936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3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56" userDrawn="1">
          <p15:clr>
            <a:srgbClr val="FBAE40"/>
          </p15:clr>
        </p15:guide>
        <p15:guide id="2" pos="50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(3) + Photo (3)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6EF4A09-7598-4573-8B44-0E95688F7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86581" y="4041217"/>
            <a:ext cx="3542400" cy="2140497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5EE84A-6C11-42D6-BA34-E6798F145F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325991" y="4041217"/>
            <a:ext cx="3542400" cy="2140497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1E6D8730-6CBA-4F1D-A0F0-158F12845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65401" y="4041217"/>
            <a:ext cx="3542400" cy="2140497"/>
          </a:xfrm>
        </p:spPr>
        <p:txBody>
          <a:bodyPr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5B1AB798-74BA-479E-A9B0-EF07B738F8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86581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5DE5A8A4-14C0-4D22-847A-6EC0882B80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325991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0C6456EE-8AA0-432A-A1C0-4EE4A32EAA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065400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B54D8CC-43A2-4A31-BE37-C971A6837D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8658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AAEE1373-E406-4196-98B0-5AC7EEC66A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32599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69B6185-2EBB-46D2-B1F7-BDCB0DB8A7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806540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 userDrawn="1">
          <p15:clr>
            <a:srgbClr val="FBAE40"/>
          </p15:clr>
        </p15:guide>
        <p15:guide id="2" pos="2724" userDrawn="1">
          <p15:clr>
            <a:srgbClr val="FBAE40"/>
          </p15:clr>
        </p15:guide>
        <p15:guide id="3" pos="4956" userDrawn="1">
          <p15:clr>
            <a:srgbClr val="FBAE40"/>
          </p15:clr>
        </p15:guide>
        <p15:guide id="4" pos="507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(3)" preserve="1">
  <p:cSld name="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EC86598-3D27-4C8D-951D-CE677AE0CC5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5B1AB798-74BA-479E-A9B0-EF07B738F8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86581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5DE5A8A4-14C0-4D22-847A-6EC0882B80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325991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0C6456EE-8AA0-432A-A1C0-4EE4A32EAA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065400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B54D8CC-43A2-4A31-BE37-C971A6837D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86581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AAEE1373-E406-4196-98B0-5AC7EEC66A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325991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69B6185-2EBB-46D2-B1F7-BDCB0DB8A7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8065400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5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 userDrawn="1">
          <p15:clr>
            <a:srgbClr val="FBAE40"/>
          </p15:clr>
        </p15:guide>
        <p15:guide id="2" pos="2724" userDrawn="1">
          <p15:clr>
            <a:srgbClr val="FBAE40"/>
          </p15:clr>
        </p15:guide>
        <p15:guide id="3" pos="4956" userDrawn="1">
          <p15:clr>
            <a:srgbClr val="FBAE40"/>
          </p15:clr>
        </p15:guide>
        <p15:guide id="4" pos="507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ey Message" preserve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AD44526A-5DE2-4839-97DE-3FF862C405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7867650" cy="6858000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062913" y="676274"/>
            <a:ext cx="3546475" cy="5505451"/>
          </a:xfrm>
        </p:spPr>
        <p:txBody>
          <a:bodyPr anchor="ctr"/>
          <a:lstStyle>
            <a:lvl1pPr marL="396000" indent="-396000">
              <a:buFontTx/>
              <a:buBlip>
                <a:blip r:embed="rId7"/>
              </a:buBlip>
              <a:defRPr sz="4000"/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F4146A77-A750-477B-970D-343ACF63E6C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E9D0968-78BF-4E4F-9E18-F1663F710F09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Grafik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56" userDrawn="1">
          <p15:clr>
            <a:srgbClr val="FBAE40"/>
          </p15:clr>
        </p15:guide>
        <p15:guide id="2" pos="507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ey Message 2" preserve="1">
  <p:cSld name="Key Mess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4E1746A-4D41-41A5-95F6-F460C095A2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noFill/>
        </p:spPr>
        <p:txBody>
          <a:bodyPr lIns="583200" tIns="172800" rIns="540000" bIns="158400" anchor="t">
            <a:spAutoFit/>
          </a:bodyPr>
          <a:lstStyle>
            <a:lvl1pPr marL="396000" indent="-396000" algn="l">
              <a:buFontTx/>
              <a:buBlip>
                <a:blip r:embed="rId6"/>
              </a:buBlip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8AB8CC73-66BA-4CE4-A381-362D8F05D8E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E64E0AD6-EA79-4F3C-9B89-F9B79BFAA92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Grafik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756A53-623D-48F9-A3A6-3B12AF9DFE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6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 2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D15A93B3-6A62-403B-BE32-9617271542C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C67508E3-7E49-4CA8-854E-4BB754A7BAA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3E5DD5BC-FFD5-4AF7-A139-7E4FB18C3FF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48C61B98-AFDB-4362-BBFC-8FCB52A6ACA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Grafik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04FCBF5-037B-486B-BDB6-333AAABA02C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6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A00DC5F-8EA4-4B79-B952-30D4A44F3D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3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086F7E0-9835-4C4E-9158-0A044E55E9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60B68-86D8-454D-9263-A76415626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598EA95-EC09-43F5-A5C2-AD8BD882172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43972"/>
          </a:xfrm>
          <a:solidFill>
            <a:schemeClr val="bg1">
              <a:alpha val="80000"/>
            </a:schemeClr>
          </a:solidFill>
        </p:spPr>
        <p:txBody>
          <a:bodyPr wrap="square" lIns="331200" tIns="212400" rIns="5616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3C88214-1A99-45A1-A2ED-AACA4BA22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lassification" hidden="1">
            <a:extLst>
              <a:ext uri="{FF2B5EF4-FFF2-40B4-BE49-F238E27FC236}">
                <a16:creationId xmlns:a16="http://schemas.microsoft.com/office/drawing/2014/main" id="{BFB6C32F-5BFF-47F9-A3D1-BA9D9D54F93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0" name="Status" hidden="1">
            <a:extLst>
              <a:ext uri="{FF2B5EF4-FFF2-40B4-BE49-F238E27FC236}">
                <a16:creationId xmlns:a16="http://schemas.microsoft.com/office/drawing/2014/main" id="{0A2617BF-2672-4514-ADC9-742F372BCCE5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3" name="Grafik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2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556878-DCB7-4019-9069-E82DF0B78721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598EA95-EC09-43F5-A5C2-AD8BD882172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43972"/>
          </a:xfrm>
          <a:solidFill>
            <a:schemeClr val="bg1">
              <a:alpha val="80000"/>
            </a:schemeClr>
          </a:solidFill>
        </p:spPr>
        <p:txBody>
          <a:bodyPr wrap="square" lIns="331200" tIns="212400" rIns="5616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B0AC24EA-F459-43D8-A6F8-02082D16B6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8DD396F6-B366-4736-852C-38C8C001D7D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5A1B33D7-9BF4-437D-A866-5DB3431BF4C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7" name="Grafik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097C99-CE8A-46C8-9008-7BE14BB7A68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7" name="Classification" hidden="1">
            <a:extLst>
              <a:ext uri="{FF2B5EF4-FFF2-40B4-BE49-F238E27FC236}">
                <a16:creationId xmlns:a16="http://schemas.microsoft.com/office/drawing/2014/main" id="{DA0C3B00-FEA1-4D8D-8535-1A493E07945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9" name="Status" hidden="1">
            <a:extLst>
              <a:ext uri="{FF2B5EF4-FFF2-40B4-BE49-F238E27FC236}">
                <a16:creationId xmlns:a16="http://schemas.microsoft.com/office/drawing/2014/main" id="{D37E8661-59C7-4EAC-B1D7-9974D3B6E33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 2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D15A93B3-6A62-403B-BE32-9617271542C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C67508E3-7E49-4CA8-854E-4BB754A7BAA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3E5DD5BC-FFD5-4AF7-A139-7E4FB18C3FF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48C61B98-AFDB-4362-BBFC-8FCB52A6ACA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 3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D79E9B69-E952-47B7-A7E6-B07C5DA480E4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4562490-1789-4B64-BE22-22139A60A48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169F03-6FDC-421B-A122-A7824DBFE39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365D9138-F8AF-4509-9122-B007A3A9BEF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5C82BE80-DA7A-4447-9E50-DFE0F21BD6D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9ECDDE-73EC-4C43-BA08-A423DDA27C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lassification" hidden="1">
            <a:extLst>
              <a:ext uri="{FF2B5EF4-FFF2-40B4-BE49-F238E27FC236}">
                <a16:creationId xmlns:a16="http://schemas.microsoft.com/office/drawing/2014/main" id="{267EE584-5454-4908-B990-912D45776E5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9" name="Status" hidden="1">
            <a:extLst>
              <a:ext uri="{FF2B5EF4-FFF2-40B4-BE49-F238E27FC236}">
                <a16:creationId xmlns:a16="http://schemas.microsoft.com/office/drawing/2014/main" id="{B0CC8498-98FB-45F8-B053-35F44FE1168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4" name="Picture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1" preserve="1">
  <p:cSld name="Divid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201E3BB-F50F-4FA3-8AD2-20C59BABF0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slide 3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D79E9B69-E952-47B7-A7E6-B07C5DA480E4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4562490-1789-4B64-BE22-22139A60A48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81729"/>
          </a:xfrm>
          <a:solidFill>
            <a:schemeClr val="bg1">
              <a:alpha val="80000"/>
            </a:schemeClr>
          </a:solidFill>
        </p:spPr>
        <p:txBody>
          <a:bodyPr lIns="331200" tIns="172800" rIns="561600" bIns="223200" anchor="t" anchorCtr="0">
            <a:spAutoFit/>
          </a:bodyPr>
          <a:lstStyle>
            <a:lvl1pPr algn="l">
              <a:lnSpc>
                <a:spcPct val="96000"/>
              </a:lnSpc>
              <a:spcAft>
                <a:spcPts val="500"/>
              </a:spcAft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169F03-6FDC-421B-A122-A7824DBFE39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0" y="2933889"/>
            <a:ext cx="4324350" cy="583200"/>
          </a:xfrm>
          <a:solidFill>
            <a:schemeClr val="accent1">
              <a:alpha val="80000"/>
            </a:schemeClr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 algn="r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365D9138-F8AF-4509-9122-B007A3A9BEF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5C82BE80-DA7A-4447-9E50-DFE0F21BD6D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Grafik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25765" y="6364474"/>
            <a:ext cx="98763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2" preserve="1">
  <p:cSld name="Divid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CE4F496-880F-4122-82F8-EE688421D2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1" preserve="1">
  <p:cSld name="Divider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CFF9F52-87DF-4074-B084-8F4087D2B8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2" preserve="1">
  <p:cSld name="Divider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08F368C-DC6C-4E15-AF1E-B251E07BCFD3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C4CB57F-F5DB-4CA0-8866-4956FAC2D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FCD2E604-9369-42AA-86CD-7871D86FA28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D161DB0A-852E-4805-9D61-1A9A7D2FB03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476E1D-7C9C-416F-8034-882A3C80AE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60B68-86D8-454D-9263-A76415626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3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BC5838C-7694-46CB-86EB-A50B841EAF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4CA140-426C-4EC2-B3DD-C17400188C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21B9F4D-5B04-4960-9423-B9E170955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69E2BD-78E4-42B3-B4AA-CE70EDD3B2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6580" y="1805780"/>
            <a:ext cx="5412583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4CCB9A-43E9-47E2-AE84-B32345EA8C2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6805" y="1805780"/>
            <a:ext cx="5412583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1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2">
          <p15:clr>
            <a:srgbClr val="FBAE40"/>
          </p15:clr>
        </p15:guide>
        <p15:guide id="2" pos="377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563FF91-4972-4C51-A264-36E5941E99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9C0274-7954-42FA-A269-51FDB10CFD8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1" y="1805780"/>
            <a:ext cx="3542508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B1679A-1A18-45F3-942B-9210E74A0CB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6333" y="1805780"/>
            <a:ext cx="3542508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00C27B0-2B17-4E80-9E27-8D3A49A1791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65292" y="1805780"/>
            <a:ext cx="3542508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8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>
          <p15:clr>
            <a:srgbClr val="FBAE40"/>
          </p15:clr>
        </p15:guide>
        <p15:guide id="2" pos="2724">
          <p15:clr>
            <a:srgbClr val="FBAE40"/>
          </p15:clr>
        </p15:guide>
        <p15:guide id="3" pos="4956">
          <p15:clr>
            <a:srgbClr val="FBAE40"/>
          </p15:clr>
        </p15:guide>
        <p15:guide id="4" pos="50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1/2) + Photo (1/2)" preserve="1" userDrawn="1">
  <p:cSld name="Content (1/2) + Photo (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7C25F9EC-35FA-4991-865C-D3AB48317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197368" y="1805780"/>
            <a:ext cx="5412020" cy="4375945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CA65225-DC08-4709-A43A-4CBC6F069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196805" y="5266868"/>
            <a:ext cx="5412583" cy="914848"/>
          </a:xfrm>
          <a:solidFill>
            <a:schemeClr val="bg1">
              <a:alpha val="80000"/>
            </a:schemeClr>
          </a:solidFill>
        </p:spPr>
        <p:txBody>
          <a:bodyPr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5B6A20-CB04-4364-B176-006B5C0FBFD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0" y="1805780"/>
            <a:ext cx="5412583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78">
          <p15:clr>
            <a:srgbClr val="FBAE40"/>
          </p15:clr>
        </p15:guide>
        <p15:guide id="2" pos="390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2/3) + Photo (1/3)" preserve="1" userDrawn="1">
  <p:cSld name="Content (2/3) + Photo (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>
            <a:extLst>
              <a:ext uri="{FF2B5EF4-FFF2-40B4-BE49-F238E27FC236}">
                <a16:creationId xmlns:a16="http://schemas.microsoft.com/office/drawing/2014/main" id="{7C25F9EC-35FA-4991-865C-D3AB48317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8065294" y="1805780"/>
            <a:ext cx="3542400" cy="4375945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A49E191-7107-4DC1-A65C-38AED4C706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065400" y="5266868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790BD9D-C82C-4C46-BF90-443BC0CA1AF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6580" y="1805780"/>
            <a:ext cx="7281070" cy="4375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4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56">
          <p15:clr>
            <a:srgbClr val="FBAE40"/>
          </p15:clr>
        </p15:guide>
        <p15:guide id="2" pos="50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(3) + Photo (3)" preserve="1">
  <p:cSld name="Text (3) +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6EF4A09-7598-4573-8B44-0E95688F7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86581" y="4041217"/>
            <a:ext cx="3542400" cy="2140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1DA6F8A-4D7D-4A64-8100-C09B7253F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FCF8E61-1294-4AEC-B433-78B4601BB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325991" y="4041217"/>
            <a:ext cx="3542400" cy="2140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1E6D8730-6CBA-4F1D-A0F0-158F12845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65401" y="4041217"/>
            <a:ext cx="3542400" cy="2140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5B1AB798-74BA-479E-A9B0-EF07B738F8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86581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5DE5A8A4-14C0-4D22-847A-6EC0882B80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325991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0C6456EE-8AA0-432A-A1C0-4EE4A32EAA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065400" y="1805781"/>
            <a:ext cx="3542400" cy="1944002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B54D8CC-43A2-4A31-BE37-C971A6837D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8658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AAEE1373-E406-4196-98B0-5AC7EEC66A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32599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69B6185-2EBB-46D2-B1F7-BDCB0DB8A7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8065401" y="2834935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81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>
          <p15:clr>
            <a:srgbClr val="FBAE40"/>
          </p15:clr>
        </p15:guide>
        <p15:guide id="2" pos="2724">
          <p15:clr>
            <a:srgbClr val="FBAE40"/>
          </p15:clr>
        </p15:guide>
        <p15:guide id="3" pos="4956">
          <p15:clr>
            <a:srgbClr val="FBAE40"/>
          </p15:clr>
        </p15:guide>
        <p15:guide id="4" pos="50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B3F6FE0-FE8C-493F-B9BC-05CEB739B4B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Classification" hidden="1">
            <a:extLst>
              <a:ext uri="{FF2B5EF4-FFF2-40B4-BE49-F238E27FC236}">
                <a16:creationId xmlns:a16="http://schemas.microsoft.com/office/drawing/2014/main" id="{267EE584-5454-4908-B990-912D45776E5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9" name="Status" hidden="1">
            <a:extLst>
              <a:ext uri="{FF2B5EF4-FFF2-40B4-BE49-F238E27FC236}">
                <a16:creationId xmlns:a16="http://schemas.microsoft.com/office/drawing/2014/main" id="{B0CC8498-98FB-45F8-B053-35F44FE1168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4" name="Grafik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(3)" preserve="1">
  <p:cSld name="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7B85A47-57D7-466E-A312-A587F6D85A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5B1AB798-74BA-479E-A9B0-EF07B738F8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86581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5DE5A8A4-14C0-4D22-847A-6EC0882B80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325991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Bildplatzhalter 12">
            <a:extLst>
              <a:ext uri="{FF2B5EF4-FFF2-40B4-BE49-F238E27FC236}">
                <a16:creationId xmlns:a16="http://schemas.microsoft.com/office/drawing/2014/main" id="{0C6456EE-8AA0-432A-A1C0-4EE4A32EAA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065400" y="1805780"/>
            <a:ext cx="3542400" cy="4375943"/>
          </a:xfrm>
          <a:blipFill>
            <a:blip r:embed="rId3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B54D8CC-43A2-4A31-BE37-C971A6837D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86581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AAEE1373-E406-4196-98B0-5AC7EEC66A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325991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69B6185-2EBB-46D2-B1F7-BDCB0DB8A7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8065400" y="5266876"/>
            <a:ext cx="3542400" cy="914848"/>
          </a:xfrm>
          <a:solidFill>
            <a:schemeClr val="bg1">
              <a:alpha val="80000"/>
            </a:schemeClr>
          </a:solidFill>
        </p:spPr>
        <p:txBody>
          <a:bodyPr wrap="square" lIns="108000" tIns="72000" rIns="108000" bIns="72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1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1">
          <p15:clr>
            <a:srgbClr val="FBAE40"/>
          </p15:clr>
        </p15:guide>
        <p15:guide id="2" pos="2724">
          <p15:clr>
            <a:srgbClr val="FBAE40"/>
          </p15:clr>
        </p15:guide>
        <p15:guide id="3" pos="4956">
          <p15:clr>
            <a:srgbClr val="FBAE40"/>
          </p15:clr>
        </p15:guide>
        <p15:guide id="4" pos="507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ey Message" preserve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AD44526A-5DE2-4839-97DE-3FF862C405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7867650" cy="6858000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062913" y="676274"/>
            <a:ext cx="3546475" cy="5505451"/>
          </a:xfrm>
        </p:spPr>
        <p:txBody>
          <a:bodyPr anchor="ctr"/>
          <a:lstStyle>
            <a:lvl1pPr marL="396000" indent="-396000">
              <a:buFontTx/>
              <a:buBlip>
                <a:blip r:embed="rId7"/>
              </a:buBlip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F4146A77-A750-477B-970D-343ACF63E6C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E9D0968-78BF-4E4F-9E18-F1663F710F09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56">
          <p15:clr>
            <a:srgbClr val="FBAE40"/>
          </p15:clr>
        </p15:guide>
        <p15:guide id="2" pos="50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ey Message 2" preserve="1">
  <p:cSld name="Key Mess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4B1371D-43FF-4400-ABDA-50A7EA1CD0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noFill/>
        </p:spPr>
        <p:txBody>
          <a:bodyPr lIns="583200" tIns="172800" rIns="540000" bIns="158400" anchor="t">
            <a:spAutoFit/>
          </a:bodyPr>
          <a:lstStyle>
            <a:lvl1pPr marL="396000" indent="-396000" algn="l">
              <a:buFontTx/>
              <a:buBlip>
                <a:blip r:embed="rId6"/>
              </a:buBlip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8AB8CC73-66BA-4CE4-A381-362D8F05D8E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E64E0AD6-EA79-4F3C-9B89-F9B79BFAA92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079A5BF-49BE-4F9E-A0A5-E78A7A0A8A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9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AFC8A65-87D9-405D-B393-9B12077A57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27B93CC-9318-49B1-9266-C489E1CC6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5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7255A74-9ADF-4FC3-8BEF-A67DCAFA5C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60B68-86D8-454D-9263-A76415626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35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D252C42-CAA1-4E24-812A-D27E1A4654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181725"/>
          </a:xfrm>
          <a:blipFill>
            <a:blip r:embed="rId6"/>
            <a:stretch>
              <a:fillRect/>
            </a:stretch>
          </a:blipFill>
        </p:spPr>
        <p:txBody>
          <a:bodyPr bIns="9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598EA95-EC09-43F5-A5C2-AD8BD882172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43972"/>
          </a:xfrm>
          <a:solidFill>
            <a:schemeClr val="bg1">
              <a:alpha val="80000"/>
            </a:schemeClr>
          </a:solidFill>
        </p:spPr>
        <p:txBody>
          <a:bodyPr wrap="square" lIns="331200" tIns="212400" rIns="5616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5B9B590-981B-4F5F-98E3-D342968390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lassification" hidden="1">
            <a:extLst>
              <a:ext uri="{FF2B5EF4-FFF2-40B4-BE49-F238E27FC236}">
                <a16:creationId xmlns:a16="http://schemas.microsoft.com/office/drawing/2014/main" id="{BFB6C32F-5BFF-47F9-A3D1-BA9D9D54F93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0" name="Status" hidden="1">
            <a:extLst>
              <a:ext uri="{FF2B5EF4-FFF2-40B4-BE49-F238E27FC236}">
                <a16:creationId xmlns:a16="http://schemas.microsoft.com/office/drawing/2014/main" id="{0A2617BF-2672-4514-ADC9-742F372BCCE5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3" name="Picture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2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556878-DCB7-4019-9069-E82DF0B78721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598EA95-EC09-43F5-A5C2-AD8BD882172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131848" y="3321135"/>
            <a:ext cx="8060152" cy="1543972"/>
          </a:xfrm>
          <a:solidFill>
            <a:schemeClr val="bg1">
              <a:alpha val="80000"/>
            </a:schemeClr>
          </a:solidFill>
        </p:spPr>
        <p:txBody>
          <a:bodyPr wrap="square" lIns="331200" tIns="212400" rIns="5616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3EE0936-4DFA-47FE-AF11-A13E2B5EF9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lassification" hidden="1">
            <a:extLst>
              <a:ext uri="{FF2B5EF4-FFF2-40B4-BE49-F238E27FC236}">
                <a16:creationId xmlns:a16="http://schemas.microsoft.com/office/drawing/2014/main" id="{8DD396F6-B366-4736-852C-38C8C001D7D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3" name="Status" hidden="1">
            <a:extLst>
              <a:ext uri="{FF2B5EF4-FFF2-40B4-BE49-F238E27FC236}">
                <a16:creationId xmlns:a16="http://schemas.microsoft.com/office/drawing/2014/main" id="{5A1B33D7-9BF4-437D-A866-5DB3431BF4C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7" name="Picture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1" preserve="1">
  <p:cSld name="Divid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EA2A8-3AFB-4941-9D93-7A2D2564EEC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Grafik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2" preserve="1">
  <p:cSld name="Divid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E92D817-943B-4330-94EC-B87213C7B1B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Grafik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1" preserve="1">
  <p:cSld name="Divider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679BCC6-7531-403C-8C88-0914D32F91F2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7EC1A6E-30AD-4AC9-863E-C56CDAC3FD2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CFABF219-87B4-4B5E-8BBA-4C6FF8F661B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807D0BC4-7168-4EF7-B65B-90D87830049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Grafik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2" preserve="1">
  <p:cSld name="Divider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08F368C-DC6C-4E15-AF1E-B251E07BCFD3}"/>
              </a:ext>
            </a:extLst>
          </p:cNvPr>
          <p:cNvSpPr/>
          <p:nvPr/>
        </p:nvSpPr>
        <p:spPr bwMode="gray">
          <a:xfrm>
            <a:off x="0" y="0"/>
            <a:ext cx="12192000" cy="6181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5DFDB-63B3-40B8-8DCB-46C1FB2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F9E1A-7642-49EC-9F44-917B2247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E190568-F7D8-48F3-88E3-3D6C745CC4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6D0D10-A9F9-4C62-B1B5-E10AD7505CC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3321135"/>
            <a:ext cx="7867649" cy="1503985"/>
          </a:xfrm>
          <a:solidFill>
            <a:schemeClr val="bg1">
              <a:alpha val="80000"/>
            </a:schemeClr>
          </a:solidFill>
        </p:spPr>
        <p:txBody>
          <a:bodyPr lIns="529200" tIns="172800" rIns="540000" bIns="158400" anchor="t">
            <a:spAutoFit/>
          </a:bodyPr>
          <a:lstStyle>
            <a:lvl1pPr algn="l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Classification" hidden="1">
            <a:extLst>
              <a:ext uri="{FF2B5EF4-FFF2-40B4-BE49-F238E27FC236}">
                <a16:creationId xmlns:a16="http://schemas.microsoft.com/office/drawing/2014/main" id="{FCD2E604-9369-42AA-86CD-7871D86FA28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7" name="Status" hidden="1">
            <a:extLst>
              <a:ext uri="{FF2B5EF4-FFF2-40B4-BE49-F238E27FC236}">
                <a16:creationId xmlns:a16="http://schemas.microsoft.com/office/drawing/2014/main" id="{D161DB0A-852E-4805-9D61-1A9A7D2FB03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8" name="Grafik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A54D8-B908-4A7A-9277-CE13838E971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865BC-231A-4D68-9A39-993621F0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93BC8-3A40-4531-BDE7-D961653B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9CE669B-39E2-4C49-A0EE-99EB2A3EBEC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74A4E4F-7D87-4758-BB99-63CADEF4D9B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586579" y="360604"/>
            <a:ext cx="7281071" cy="144000"/>
          </a:xfrm>
          <a:noFill/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60B68-86D8-454D-9263-A76415626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580" y="1805780"/>
            <a:ext cx="11022807" cy="4375936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6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ags" Target="../tags/tag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4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ags" Target="../tags/tag4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ags" Target="../tags/tag43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03D55F-FA07-4A28-A56D-A43AB01F43C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6579" y="585482"/>
            <a:ext cx="11022809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E91B5A-6D39-4742-ABB5-CB3EFF94D5A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6581" y="1805780"/>
            <a:ext cx="11022807" cy="4375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807C20-3B05-4315-88A5-BFDF4851A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997200" y="6447600"/>
            <a:ext cx="687045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  <a:lvl2pPr marL="0" indent="0">
              <a:defRPr sz="1000">
                <a:solidFill>
                  <a:schemeClr val="tx1"/>
                </a:solidFill>
              </a:defRPr>
            </a:lvl2pPr>
            <a:lvl3pPr marL="0" indent="0">
              <a:defRPr sz="1000">
                <a:solidFill>
                  <a:schemeClr val="tx1"/>
                </a:solidFill>
              </a:defRPr>
            </a:lvl3pPr>
            <a:lvl4pPr marL="0" indent="0">
              <a:defRPr sz="1000"/>
            </a:lvl4pPr>
            <a:lvl5pPr marL="0" indent="0">
              <a:defRPr sz="1000">
                <a:solidFill>
                  <a:schemeClr val="tx1"/>
                </a:solidFill>
              </a:defRPr>
            </a:lvl5pPr>
            <a:lvl6pPr marL="0" indent="0">
              <a:defRPr sz="1000">
                <a:solidFill>
                  <a:schemeClr val="tx1"/>
                </a:solidFill>
              </a:defRPr>
            </a:lvl6pPr>
            <a:lvl7pPr marL="0" indent="0">
              <a:defRPr sz="1000">
                <a:solidFill>
                  <a:schemeClr val="tx1"/>
                </a:solidFill>
              </a:defRPr>
            </a:lvl7pPr>
            <a:lvl8pPr marL="0" indent="0">
              <a:defRPr sz="1000">
                <a:solidFill>
                  <a:schemeClr val="tx1"/>
                </a:solidFill>
              </a:defRPr>
            </a:lvl8pPr>
            <a:lvl9pPr marL="0" indent="0">
              <a:defRPr sz="1000"/>
            </a:lvl9pPr>
          </a:lstStyle>
          <a:p>
            <a:r>
              <a:rPr lang="en-US"/>
              <a:t>ELGEF Plus Y-Anbohrschelle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AAC02D-268A-49D8-A5A6-888D94BFE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86581" y="6447600"/>
            <a:ext cx="288000" cy="144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  <a:lvl2pPr marL="0" indent="0">
              <a:defRPr sz="1000" b="1">
                <a:solidFill>
                  <a:schemeClr val="tx1"/>
                </a:solidFill>
              </a:defRPr>
            </a:lvl2pPr>
            <a:lvl3pPr marL="0" indent="0">
              <a:defRPr sz="1000" b="1"/>
            </a:lvl3pPr>
            <a:lvl4pPr marL="0" indent="0">
              <a:defRPr sz="1000" b="1"/>
            </a:lvl4pPr>
            <a:lvl5pPr marL="0" indent="0">
              <a:defRPr sz="1000" b="1">
                <a:solidFill>
                  <a:schemeClr val="tx1"/>
                </a:solidFill>
              </a:defRPr>
            </a:lvl5pPr>
            <a:lvl6pPr marL="0" indent="0">
              <a:defRPr sz="1000" b="1">
                <a:solidFill>
                  <a:schemeClr val="tx1"/>
                </a:solidFill>
              </a:defRPr>
            </a:lvl6pPr>
            <a:lvl7pPr marL="0" indent="0">
              <a:defRPr sz="1000" b="1">
                <a:solidFill>
                  <a:schemeClr val="tx1"/>
                </a:solidFill>
              </a:defRPr>
            </a:lvl7pPr>
            <a:lvl8pPr marL="0" indent="0">
              <a:defRPr sz="1000" b="1">
                <a:solidFill>
                  <a:schemeClr val="tx1"/>
                </a:solidFill>
              </a:defRPr>
            </a:lvl8pPr>
            <a:lvl9pPr marL="0" indent="0">
              <a:defRPr sz="1000" b="1">
                <a:solidFill>
                  <a:schemeClr val="tx1"/>
                </a:solidFill>
              </a:defRPr>
            </a:lvl9pPr>
          </a:lstStyle>
          <a:p>
            <a:fld id="{4D77909B-1FF4-4C69-9204-1FC2D971D33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+">
            <a:extLst>
              <a:ext uri="{FF2B5EF4-FFF2-40B4-BE49-F238E27FC236}">
                <a16:creationId xmlns:a16="http://schemas.microsoft.com/office/drawing/2014/main" id="{F52CC7CD-DBA7-4D09-BA02-77CE7BE84629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gray">
          <a:xfrm rot="5400000">
            <a:off x="245227" y="332977"/>
            <a:ext cx="195582" cy="194400"/>
          </a:xfrm>
          <a:custGeom>
            <a:avLst/>
            <a:gdLst>
              <a:gd name="T0" fmla="*/ 0 w 87"/>
              <a:gd name="T1" fmla="*/ 56 h 85"/>
              <a:gd name="T2" fmla="*/ 30 w 87"/>
              <a:gd name="T3" fmla="*/ 56 h 85"/>
              <a:gd name="T4" fmla="*/ 30 w 87"/>
              <a:gd name="T5" fmla="*/ 85 h 85"/>
              <a:gd name="T6" fmla="*/ 56 w 87"/>
              <a:gd name="T7" fmla="*/ 85 h 85"/>
              <a:gd name="T8" fmla="*/ 56 w 87"/>
              <a:gd name="T9" fmla="*/ 56 h 85"/>
              <a:gd name="T10" fmla="*/ 87 w 87"/>
              <a:gd name="T11" fmla="*/ 56 h 85"/>
              <a:gd name="T12" fmla="*/ 87 w 87"/>
              <a:gd name="T13" fmla="*/ 30 h 85"/>
              <a:gd name="T14" fmla="*/ 56 w 87"/>
              <a:gd name="T15" fmla="*/ 30 h 85"/>
              <a:gd name="T16" fmla="*/ 56 w 87"/>
              <a:gd name="T17" fmla="*/ 0 h 85"/>
              <a:gd name="T18" fmla="*/ 30 w 87"/>
              <a:gd name="T19" fmla="*/ 0 h 85"/>
              <a:gd name="T20" fmla="*/ 30 w 87"/>
              <a:gd name="T21" fmla="*/ 30 h 85"/>
              <a:gd name="T22" fmla="*/ 0 w 87"/>
              <a:gd name="T23" fmla="*/ 30 h 85"/>
              <a:gd name="T24" fmla="*/ 0 w 87"/>
              <a:gd name="T25" fmla="*/ 5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" h="85">
                <a:moveTo>
                  <a:pt x="0" y="56"/>
                </a:moveTo>
                <a:lnTo>
                  <a:pt x="30" y="56"/>
                </a:lnTo>
                <a:lnTo>
                  <a:pt x="30" y="85"/>
                </a:lnTo>
                <a:lnTo>
                  <a:pt x="56" y="85"/>
                </a:lnTo>
                <a:lnTo>
                  <a:pt x="56" y="56"/>
                </a:lnTo>
                <a:lnTo>
                  <a:pt x="87" y="56"/>
                </a:lnTo>
                <a:lnTo>
                  <a:pt x="87" y="30"/>
                </a:lnTo>
                <a:lnTo>
                  <a:pt x="56" y="30"/>
                </a:lnTo>
                <a:lnTo>
                  <a:pt x="56" y="0"/>
                </a:lnTo>
                <a:lnTo>
                  <a:pt x="30" y="0"/>
                </a:lnTo>
                <a:lnTo>
                  <a:pt x="30" y="30"/>
                </a:lnTo>
                <a:lnTo>
                  <a:pt x="0" y="30"/>
                </a:lnTo>
                <a:lnTo>
                  <a:pt x="0" y="5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Classification" hidden="1">
            <a:extLst>
              <a:ext uri="{FF2B5EF4-FFF2-40B4-BE49-F238E27FC236}">
                <a16:creationId xmlns:a16="http://schemas.microsoft.com/office/drawing/2014/main" id="{E9347BF4-DFCF-4A33-8F92-A65C00CA0484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cap="all" baseline="0" dirty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8" name="Status" hidden="1">
            <a:extLst>
              <a:ext uri="{FF2B5EF4-FFF2-40B4-BE49-F238E27FC236}">
                <a16:creationId xmlns:a16="http://schemas.microsoft.com/office/drawing/2014/main" id="{CA441B3A-4300-4817-A3CB-258BA47054AD}"/>
              </a:ext>
            </a:extLst>
          </p:cNvPr>
          <p:cNvSpPr txBox="1"/>
          <p:nvPr userDrawn="1">
            <p:custDataLst>
              <p:tags r:id="rId28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0" cap="none" baseline="0" dirty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7" name="Grafik 6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31" r:id="rId5"/>
    <p:sldLayoutId id="2147483732" r:id="rId6"/>
    <p:sldLayoutId id="2147483712" r:id="rId7"/>
    <p:sldLayoutId id="2147483713" r:id="rId8"/>
    <p:sldLayoutId id="2147483728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6" r:id="rId19"/>
    <p:sldLayoutId id="2147483727" r:id="rId20"/>
    <p:sldLayoutId id="2147483729" r:id="rId21"/>
    <p:sldLayoutId id="2147483730" r:id="rId22"/>
    <p:sldLayoutId id="2147483724" r:id="rId23"/>
    <p:sldLayoutId id="214748372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orient="horz" pos="1136" userDrawn="1">
          <p15:clr>
            <a:srgbClr val="F26B43"/>
          </p15:clr>
        </p15:guide>
        <p15:guide id="33" pos="368" userDrawn="1">
          <p15:clr>
            <a:srgbClr val="F26B43"/>
          </p15:clr>
        </p15:guide>
        <p15:guide id="34" pos="7313" userDrawn="1">
          <p15:clr>
            <a:srgbClr val="F26B43"/>
          </p15:clr>
        </p15:guide>
        <p15:guide id="40" orient="horz" pos="389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03D55F-FA07-4A28-A56D-A43AB01F43C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6579" y="585482"/>
            <a:ext cx="11022809" cy="93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E91B5A-6D39-4742-ABB5-CB3EFF94D5A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6581" y="1805780"/>
            <a:ext cx="11022807" cy="4375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807C20-3B05-4315-88A5-BFDF4851A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997200" y="6447600"/>
            <a:ext cx="687045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  <a:lvl2pPr marL="0" indent="0">
              <a:defRPr sz="1000">
                <a:solidFill>
                  <a:schemeClr val="tx1"/>
                </a:solidFill>
              </a:defRPr>
            </a:lvl2pPr>
            <a:lvl3pPr marL="0" indent="0">
              <a:defRPr sz="1000">
                <a:solidFill>
                  <a:schemeClr val="tx1"/>
                </a:solidFill>
              </a:defRPr>
            </a:lvl3pPr>
            <a:lvl4pPr marL="0" indent="0">
              <a:defRPr sz="1000"/>
            </a:lvl4pPr>
            <a:lvl5pPr marL="0" indent="0">
              <a:defRPr sz="1000">
                <a:solidFill>
                  <a:schemeClr val="tx1"/>
                </a:solidFill>
              </a:defRPr>
            </a:lvl5pPr>
            <a:lvl6pPr marL="0" indent="0">
              <a:defRPr sz="1000">
                <a:solidFill>
                  <a:schemeClr val="tx1"/>
                </a:solidFill>
              </a:defRPr>
            </a:lvl6pPr>
            <a:lvl7pPr marL="0" indent="0">
              <a:defRPr sz="1000">
                <a:solidFill>
                  <a:schemeClr val="tx1"/>
                </a:solidFill>
              </a:defRPr>
            </a:lvl7pPr>
            <a:lvl8pPr marL="0" indent="0">
              <a:defRPr sz="1000">
                <a:solidFill>
                  <a:schemeClr val="tx1"/>
                </a:solidFill>
              </a:defRPr>
            </a:lvl8pPr>
            <a:lvl9pPr marL="0" indent="0">
              <a:defRPr sz="1000"/>
            </a:lvl9pPr>
          </a:lstStyle>
          <a:p>
            <a:r>
              <a:rPr lang="en-US"/>
              <a:t>ELGEF Plus Y-Anbohrschelle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AAC02D-268A-49D8-A5A6-888D94BFE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86581" y="6447600"/>
            <a:ext cx="288000" cy="144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  <a:lvl2pPr marL="0" indent="0">
              <a:defRPr sz="1000" b="1">
                <a:solidFill>
                  <a:schemeClr val="tx1"/>
                </a:solidFill>
              </a:defRPr>
            </a:lvl2pPr>
            <a:lvl3pPr marL="0" indent="0">
              <a:defRPr sz="1000" b="1"/>
            </a:lvl3pPr>
            <a:lvl4pPr marL="0" indent="0">
              <a:defRPr sz="1000" b="1"/>
            </a:lvl4pPr>
            <a:lvl5pPr marL="0" indent="0">
              <a:defRPr sz="1000" b="1">
                <a:solidFill>
                  <a:schemeClr val="tx1"/>
                </a:solidFill>
              </a:defRPr>
            </a:lvl5pPr>
            <a:lvl6pPr marL="0" indent="0">
              <a:defRPr sz="1000" b="1">
                <a:solidFill>
                  <a:schemeClr val="tx1"/>
                </a:solidFill>
              </a:defRPr>
            </a:lvl6pPr>
            <a:lvl7pPr marL="0" indent="0">
              <a:defRPr sz="1000" b="1">
                <a:solidFill>
                  <a:schemeClr val="tx1"/>
                </a:solidFill>
              </a:defRPr>
            </a:lvl7pPr>
            <a:lvl8pPr marL="0" indent="0">
              <a:defRPr sz="1000" b="1">
                <a:solidFill>
                  <a:schemeClr val="tx1"/>
                </a:solidFill>
              </a:defRPr>
            </a:lvl8pPr>
            <a:lvl9pPr marL="0" indent="0">
              <a:defRPr sz="1000" b="1">
                <a:solidFill>
                  <a:schemeClr val="tx1"/>
                </a:solidFill>
              </a:defRPr>
            </a:lvl9pPr>
          </a:lstStyle>
          <a:p>
            <a:fld id="{994831DE-7C85-414C-A529-0AFF50925D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+">
            <a:extLst>
              <a:ext uri="{FF2B5EF4-FFF2-40B4-BE49-F238E27FC236}">
                <a16:creationId xmlns:a16="http://schemas.microsoft.com/office/drawing/2014/main" id="{F52CC7CD-DBA7-4D09-BA02-77CE7BE84629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gray">
          <a:xfrm rot="5400000">
            <a:off x="245227" y="332977"/>
            <a:ext cx="195582" cy="194400"/>
          </a:xfrm>
          <a:custGeom>
            <a:avLst/>
            <a:gdLst>
              <a:gd name="T0" fmla="*/ 0 w 87"/>
              <a:gd name="T1" fmla="*/ 56 h 85"/>
              <a:gd name="T2" fmla="*/ 30 w 87"/>
              <a:gd name="T3" fmla="*/ 56 h 85"/>
              <a:gd name="T4" fmla="*/ 30 w 87"/>
              <a:gd name="T5" fmla="*/ 85 h 85"/>
              <a:gd name="T6" fmla="*/ 56 w 87"/>
              <a:gd name="T7" fmla="*/ 85 h 85"/>
              <a:gd name="T8" fmla="*/ 56 w 87"/>
              <a:gd name="T9" fmla="*/ 56 h 85"/>
              <a:gd name="T10" fmla="*/ 87 w 87"/>
              <a:gd name="T11" fmla="*/ 56 h 85"/>
              <a:gd name="T12" fmla="*/ 87 w 87"/>
              <a:gd name="T13" fmla="*/ 30 h 85"/>
              <a:gd name="T14" fmla="*/ 56 w 87"/>
              <a:gd name="T15" fmla="*/ 30 h 85"/>
              <a:gd name="T16" fmla="*/ 56 w 87"/>
              <a:gd name="T17" fmla="*/ 0 h 85"/>
              <a:gd name="T18" fmla="*/ 30 w 87"/>
              <a:gd name="T19" fmla="*/ 0 h 85"/>
              <a:gd name="T20" fmla="*/ 30 w 87"/>
              <a:gd name="T21" fmla="*/ 30 h 85"/>
              <a:gd name="T22" fmla="*/ 0 w 87"/>
              <a:gd name="T23" fmla="*/ 30 h 85"/>
              <a:gd name="T24" fmla="*/ 0 w 87"/>
              <a:gd name="T25" fmla="*/ 5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" h="85">
                <a:moveTo>
                  <a:pt x="0" y="56"/>
                </a:moveTo>
                <a:lnTo>
                  <a:pt x="30" y="56"/>
                </a:lnTo>
                <a:lnTo>
                  <a:pt x="30" y="85"/>
                </a:lnTo>
                <a:lnTo>
                  <a:pt x="56" y="85"/>
                </a:lnTo>
                <a:lnTo>
                  <a:pt x="56" y="56"/>
                </a:lnTo>
                <a:lnTo>
                  <a:pt x="87" y="56"/>
                </a:lnTo>
                <a:lnTo>
                  <a:pt x="87" y="30"/>
                </a:lnTo>
                <a:lnTo>
                  <a:pt x="56" y="30"/>
                </a:lnTo>
                <a:lnTo>
                  <a:pt x="56" y="0"/>
                </a:lnTo>
                <a:lnTo>
                  <a:pt x="30" y="0"/>
                </a:lnTo>
                <a:lnTo>
                  <a:pt x="30" y="30"/>
                </a:lnTo>
                <a:lnTo>
                  <a:pt x="0" y="30"/>
                </a:lnTo>
                <a:lnTo>
                  <a:pt x="0" y="5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Classification" hidden="1">
            <a:extLst>
              <a:ext uri="{FF2B5EF4-FFF2-40B4-BE49-F238E27FC236}">
                <a16:creationId xmlns:a16="http://schemas.microsoft.com/office/drawing/2014/main" id="{E9347BF4-DFCF-4A33-8F92-A65C00CA0484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 bwMode="gray">
          <a:xfrm>
            <a:off x="10268498" y="353816"/>
            <a:ext cx="133850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1" cap="all" baseline="0">
                <a:solidFill>
                  <a:schemeClr val="tx2"/>
                </a:solidFill>
              </a:rPr>
              <a:t>Internal use only</a:t>
            </a:r>
          </a:p>
        </p:txBody>
      </p:sp>
      <p:sp>
        <p:nvSpPr>
          <p:cNvPr id="18" name="Status" hidden="1">
            <a:extLst>
              <a:ext uri="{FF2B5EF4-FFF2-40B4-BE49-F238E27FC236}">
                <a16:creationId xmlns:a16="http://schemas.microsoft.com/office/drawing/2014/main" id="{CA441B3A-4300-4817-A3CB-258BA47054AD}"/>
              </a:ext>
            </a:extLst>
          </p:cNvPr>
          <p:cNvSpPr txBox="1"/>
          <p:nvPr userDrawn="1">
            <p:custDataLst>
              <p:tags r:id="rId28"/>
            </p:custDataLst>
          </p:nvPr>
        </p:nvSpPr>
        <p:spPr bwMode="gray">
          <a:xfrm>
            <a:off x="10543408" y="506083"/>
            <a:ext cx="10643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cap="none" baseline="0">
                <a:solidFill>
                  <a:schemeClr val="tx2"/>
                </a:solidFill>
              </a:rPr>
              <a:t>Draft, version No.1</a:t>
            </a:r>
          </a:p>
        </p:txBody>
      </p:sp>
      <p:pic>
        <p:nvPicPr>
          <p:cNvPr id="7" name="Picture 6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883006" y="6404166"/>
            <a:ext cx="731859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orient="horz" pos="1136">
          <p15:clr>
            <a:srgbClr val="F26B43"/>
          </p15:clr>
        </p15:guide>
        <p15:guide id="33" pos="368">
          <p15:clr>
            <a:srgbClr val="F26B43"/>
          </p15:clr>
        </p15:guide>
        <p15:guide id="34" pos="7313">
          <p15:clr>
            <a:srgbClr val="F26B43"/>
          </p15:clr>
        </p15:guide>
        <p15:guide id="40" orient="horz" pos="38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84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Slide" Target="../notesSlides/notesSlide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4.png"/><Relationship Id="rId4" Type="http://schemas.openxmlformats.org/officeDocument/2006/relationships/tags" Target="../tags/tag85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47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5.wdp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gray">
          <a:xfrm>
            <a:off x="0" y="0"/>
            <a:ext cx="4592320" cy="6181725"/>
          </a:xfrm>
          <a:prstGeom prst="rect">
            <a:avLst/>
          </a:pr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41461" r="-150" b="6944"/>
          <a:stretch/>
        </p:blipFill>
        <p:spPr>
          <a:xfrm>
            <a:off x="3710796" y="-5797"/>
            <a:ext cx="8481205" cy="6189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09153-1A29-44A5-9054-406E9C528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1848" y="3778335"/>
            <a:ext cx="8060152" cy="1581729"/>
          </a:xfrm>
        </p:spPr>
        <p:txBody>
          <a:bodyPr>
            <a:spAutoFit/>
          </a:bodyPr>
          <a:lstStyle/>
          <a:p>
            <a:r>
              <a:rPr lang="cs-CZ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Utváříme budoucnost</a:t>
            </a:r>
            <a:br>
              <a:rPr lang="en-GB" dirty="0"/>
            </a:br>
            <a:r>
              <a:rPr lang="cs-CZ" sz="2000" b="0" dirty="0">
                <a:latin typeface="+mn-lt"/>
              </a:rPr>
              <a:t>Rychlá montáž a optimalizovaný průtok plynovodních i vodovodních přípojek </a:t>
            </a:r>
            <a:endParaRPr lang="en-GB" sz="2000" b="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F89E2-1200-4BBD-B981-CAE5525DB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91089"/>
            <a:ext cx="4324350" cy="583200"/>
          </a:xfrm>
        </p:spPr>
        <p:txBody>
          <a:bodyPr/>
          <a:lstStyle/>
          <a:p>
            <a:r>
              <a:rPr lang="en-GB" dirty="0"/>
              <a:t>ELGEF Plus Y-</a:t>
            </a:r>
            <a:r>
              <a:rPr lang="cs-CZ" dirty="0"/>
              <a:t>Navrtávací sedlové tvarovky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7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D9D7-EBB7-44E5-AE6E-E7E7D249A44F}" type="slidenum">
              <a:rPr lang="en-GB" smtClean="0"/>
              <a:t>10</a:t>
            </a:fld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Jednoduché a rychlé upínání sedla na trubku bez použití nářadí</a:t>
            </a:r>
            <a:endParaRPr lang="de-CH" dirty="0"/>
          </a:p>
          <a:p>
            <a:pPr marL="0" indent="0">
              <a:buNone/>
            </a:pPr>
            <a:endParaRPr lang="en-GB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dk1"/>
                </a:solidFill>
              </a:rPr>
              <a:t>Přednosti</a:t>
            </a:r>
            <a:endParaRPr lang="en-GB" b="1" dirty="0">
              <a:solidFill>
                <a:schemeClr val="dk1"/>
              </a:solidFill>
            </a:endParaRPr>
          </a:p>
          <a:p>
            <a:r>
              <a:rPr lang="cs-CZ" dirty="0"/>
              <a:t>Správná upínací síla</a:t>
            </a:r>
            <a:endParaRPr lang="de-CH" dirty="0"/>
          </a:p>
          <a:p>
            <a:r>
              <a:rPr lang="cs-CZ" dirty="0"/>
              <a:t>Redukuje chyby při montáži </a:t>
            </a:r>
            <a:r>
              <a:rPr lang="de-CH" dirty="0"/>
              <a:t>(</a:t>
            </a:r>
            <a:r>
              <a:rPr lang="cs-CZ" dirty="0"/>
              <a:t>nedostatečná upínací síla</a:t>
            </a:r>
            <a:r>
              <a:rPr lang="de-CH" dirty="0"/>
              <a:t>)</a:t>
            </a:r>
          </a:p>
          <a:p>
            <a:r>
              <a:rPr lang="cs-CZ" dirty="0"/>
              <a:t>Montáž nevyžaduje použití nářadí (klíče)</a:t>
            </a:r>
            <a:endParaRPr lang="de-CH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rychloupínací systém do </a:t>
            </a:r>
            <a:r>
              <a:rPr lang="en-US" dirty="0"/>
              <a:t>d</a:t>
            </a:r>
            <a:r>
              <a:rPr lang="cs-CZ" dirty="0"/>
              <a:t> </a:t>
            </a:r>
            <a:r>
              <a:rPr lang="en-US" dirty="0"/>
              <a:t>315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3" t="1186" r="6945" b="2991"/>
          <a:stretch/>
        </p:blipFill>
        <p:spPr>
          <a:xfrm>
            <a:off x="6197368" y="1805771"/>
            <a:ext cx="5412020" cy="4375945"/>
          </a:xfr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1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46">
            <a:extLst>
              <a:ext uri="{FF2B5EF4-FFF2-40B4-BE49-F238E27FC236}">
                <a16:creationId xmlns:a16="http://schemas.microsoft.com/office/drawing/2014/main" id="{79899E0C-2D35-4A95-A552-D04F160F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Rychloupínací systém</a:t>
            </a:r>
            <a:endParaRPr lang="en-GB" dirty="0"/>
          </a:p>
        </p:txBody>
      </p:sp>
      <p:sp>
        <p:nvSpPr>
          <p:cNvPr id="48" name="Untertitel 47">
            <a:extLst>
              <a:ext uri="{FF2B5EF4-FFF2-40B4-BE49-F238E27FC236}">
                <a16:creationId xmlns:a16="http://schemas.microsoft.com/office/drawing/2014/main" id="{D7E04E12-FDE5-47F0-9E1C-EDE74804DF0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8125-C610-489A-9632-C74DA8DFA8F2}" type="slidenum">
              <a:rPr lang="en-GB" smtClean="0"/>
              <a:t>11</a:t>
            </a:fld>
            <a:endParaRPr lang="en-GB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B9B28FA-96FA-4DC6-BF5C-BD6B48A23C96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-3" y="1320557"/>
            <a:ext cx="12195953" cy="486116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9" name="Rechteck 1">
            <a:extLst>
              <a:ext uri="{FF2B5EF4-FFF2-40B4-BE49-F238E27FC236}">
                <a16:creationId xmlns:a16="http://schemas.microsoft.com/office/drawing/2014/main" id="{9B9B28FA-96FA-4DC6-BF5C-BD6B48A23C9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3950" y="4016256"/>
            <a:ext cx="12192000" cy="216546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9516" r="14263" b="534"/>
          <a:stretch/>
        </p:blipFill>
        <p:spPr>
          <a:xfrm>
            <a:off x="2492753" y="1679288"/>
            <a:ext cx="2606634" cy="258882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1" name="Oval 15"/>
          <p:cNvSpPr/>
          <p:nvPr/>
        </p:nvSpPr>
        <p:spPr>
          <a:xfrm>
            <a:off x="7093362" y="1571957"/>
            <a:ext cx="2631250" cy="2721938"/>
          </a:xfrm>
          <a:prstGeom prst="ellipse">
            <a:avLst/>
          </a:prstGeom>
          <a:solidFill>
            <a:srgbClr val="FFFFFF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-10537" r="-3698" b="-12713"/>
          <a:stretch/>
        </p:blipFill>
        <p:spPr>
          <a:xfrm>
            <a:off x="7116272" y="1596162"/>
            <a:ext cx="2600696" cy="267194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42" b="94061" l="6194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221">
            <a:off x="6119078" y="4469642"/>
            <a:ext cx="4567919" cy="282871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91" b="93576" l="9985" r="96284">
                        <a14:foregroundMark x1="27440" y1="78121" x2="29467" y2="84121"/>
                        <a14:backgroundMark x1="32883" y1="79758" x2="32883" y2="79758"/>
                        <a14:backgroundMark x1="34197" y1="76000" x2="38101" y2="73697"/>
                        <a14:backgroundMark x1="36411" y1="83030" x2="375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2" t="34835" b="7868"/>
          <a:stretch/>
        </p:blipFill>
        <p:spPr>
          <a:xfrm rot="1255468">
            <a:off x="2143925" y="4893600"/>
            <a:ext cx="3674076" cy="1709494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5CAB0955-2358-4C9A-95C2-6117588013B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gray">
          <a:xfrm>
            <a:off x="6667691" y="4470568"/>
            <a:ext cx="3707006" cy="8460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Hlavní trubka</a:t>
            </a:r>
            <a:r>
              <a:rPr lang="en-GB" dirty="0"/>
              <a:t> d250 – d315</a:t>
            </a:r>
          </a:p>
          <a:p>
            <a:pPr lvl="1" algn="ctr"/>
            <a:r>
              <a:rPr lang="cs-CZ" dirty="0"/>
              <a:t>Upínací systém vysokomolekulární</a:t>
            </a:r>
            <a:r>
              <a:rPr lang="en-US" dirty="0"/>
              <a:t> PE 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C0085478-8D3E-4CF0-9FBA-D5E37C6EA15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2167277" y="4470568"/>
            <a:ext cx="3246552" cy="8460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Hlavní trubka</a:t>
            </a:r>
            <a:r>
              <a:rPr lang="en-GB" dirty="0"/>
              <a:t> d180 – d225</a:t>
            </a:r>
          </a:p>
          <a:p>
            <a:pPr lvl="1" algn="ctr"/>
            <a:r>
              <a:rPr lang="cs-CZ" dirty="0"/>
              <a:t>Upínací systém</a:t>
            </a:r>
            <a:r>
              <a:rPr lang="en-US" dirty="0"/>
              <a:t> PE 100 RC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21962" r="22908" b="10232"/>
          <a:stretch/>
        </p:blipFill>
        <p:spPr>
          <a:xfrm>
            <a:off x="4280094" y="2321626"/>
            <a:ext cx="1403625" cy="13675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6142-2DF9-43DB-BA58-D8FB2DA12D7F}" type="slidenum">
              <a:rPr lang="en-GB" smtClean="0"/>
              <a:t>12</a:t>
            </a:fld>
            <a:endParaRPr lang="en-GB" dirty="0"/>
          </a:p>
        </p:txBody>
      </p:sp>
      <p:pic>
        <p:nvPicPr>
          <p:cNvPr id="1026" name="Picture 2" descr="https://www.gfps.com/content/dam/gfps/com/images/pim/image-web/2/2/1/1/dk1Xv1XyK.jpg.thumb.950.950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03" y="2335048"/>
            <a:ext cx="1045271" cy="13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964" y="2518341"/>
            <a:ext cx="1240527" cy="1170835"/>
          </a:xfrm>
          <a:prstGeom prst="rect">
            <a:avLst/>
          </a:prstGeom>
        </p:spPr>
      </p:pic>
      <p:sp>
        <p:nvSpPr>
          <p:cNvPr id="7" name="Untertitel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632422"/>
          </a:xfrm>
        </p:spPr>
        <p:txBody>
          <a:bodyPr/>
          <a:lstStyle/>
          <a:p>
            <a:r>
              <a:rPr lang="cs-CZ" dirty="0"/>
              <a:t>Ušetřete čas a vyhněte se zbytečným </a:t>
            </a:r>
            <a:br>
              <a:rPr lang="cs-CZ" dirty="0"/>
            </a:br>
            <a:r>
              <a:rPr lang="cs-CZ" dirty="0"/>
              <a:t>chybám při montáži</a:t>
            </a:r>
            <a:endParaRPr lang="en-US" dirty="0">
              <a:latin typeface="Geneva" panose="020B05030304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t="9437" r="6407"/>
          <a:stretch/>
        </p:blipFill>
        <p:spPr>
          <a:xfrm>
            <a:off x="10246475" y="2524808"/>
            <a:ext cx="1253730" cy="1157459"/>
          </a:xfrm>
          <a:prstGeom prst="rect">
            <a:avLst/>
          </a:prstGeom>
        </p:spPr>
      </p:pic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BA9666A-9F5B-4938-90FC-6189DED624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3380989"/>
              </p:ext>
            </p:extLst>
          </p:nvPr>
        </p:nvGraphicFramePr>
        <p:xfrm>
          <a:off x="586579" y="3689176"/>
          <a:ext cx="5141767" cy="14515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94807">
                  <a:extLst>
                    <a:ext uri="{9D8B030D-6E8A-4147-A177-3AD203B41FA5}">
                      <a16:colId xmlns:a16="http://schemas.microsoft.com/office/drawing/2014/main" val="176292928"/>
                    </a:ext>
                  </a:extLst>
                </a:gridCol>
                <a:gridCol w="1585356">
                  <a:extLst>
                    <a:ext uri="{9D8B030D-6E8A-4147-A177-3AD203B41FA5}">
                      <a16:colId xmlns:a16="http://schemas.microsoft.com/office/drawing/2014/main" val="4285118787"/>
                    </a:ext>
                  </a:extLst>
                </a:gridCol>
                <a:gridCol w="1561604">
                  <a:extLst>
                    <a:ext uri="{9D8B030D-6E8A-4147-A177-3AD203B41FA5}">
                      <a16:colId xmlns:a16="http://schemas.microsoft.com/office/drawing/2014/main" val="1893669980"/>
                    </a:ext>
                  </a:extLst>
                </a:gridCol>
              </a:tblGrid>
              <a:tr h="251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d180-32</a:t>
                      </a: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193 131 504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193 136 104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80963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Montáž na trubku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120 s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s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21226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r>
                        <a:rPr kumimoji="0" lang="cs-CZ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Nutné úkony</a:t>
                      </a:r>
                      <a:endParaRPr lang="en-GB" sz="12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n-lt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97569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r>
                        <a:rPr lang="cs-CZ" sz="12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n-lt"/>
                        </a:rPr>
                        <a:t>Potřebné nářadí</a:t>
                      </a:r>
                      <a:endParaRPr lang="en-GB" sz="12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n-lt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310962"/>
                  </a:ext>
                </a:extLst>
              </a:tr>
            </a:tbl>
          </a:graphicData>
        </a:graphic>
      </p:graphicFrame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5BA9666A-9F5B-4938-90FC-6189DED6243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8709560"/>
              </p:ext>
            </p:extLst>
          </p:nvPr>
        </p:nvGraphicFramePr>
        <p:xfrm>
          <a:off x="6491628" y="3689176"/>
          <a:ext cx="5141767" cy="14515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88869">
                  <a:extLst>
                    <a:ext uri="{9D8B030D-6E8A-4147-A177-3AD203B41FA5}">
                      <a16:colId xmlns:a16="http://schemas.microsoft.com/office/drawing/2014/main" val="176292928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4285118787"/>
                    </a:ext>
                  </a:extLst>
                </a:gridCol>
                <a:gridCol w="1561604">
                  <a:extLst>
                    <a:ext uri="{9D8B030D-6E8A-4147-A177-3AD203B41FA5}">
                      <a16:colId xmlns:a16="http://schemas.microsoft.com/office/drawing/2014/main" val="1893669980"/>
                    </a:ext>
                  </a:extLst>
                </a:gridCol>
              </a:tblGrid>
              <a:tr h="251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d315-63</a:t>
                      </a: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193 131 504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193 136 157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80963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Montáž na trubku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 260 s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s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21226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r>
                        <a:rPr kumimoji="0" lang="cs-CZ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Nutné úkony</a:t>
                      </a:r>
                      <a:endParaRPr lang="en-GB" sz="12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n-lt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97569"/>
                  </a:ext>
                </a:extLst>
              </a:tr>
              <a:tr h="251010">
                <a:tc>
                  <a:txBody>
                    <a:bodyPr/>
                    <a:lstStyle/>
                    <a:p>
                      <a:r>
                        <a:rPr lang="cs-CZ" sz="12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n-lt"/>
                        </a:rPr>
                        <a:t>Potřebné nářadí</a:t>
                      </a:r>
                      <a:endParaRPr lang="en-GB" sz="12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n-lt"/>
                      </a:endParaRPr>
                    </a:p>
                  </a:txBody>
                  <a:tcPr marL="90000" marR="90000" marT="90000" marB="90000" anchor="ctr"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0000" marR="90000" marT="90000" marB="90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30682"/>
                  </a:ext>
                </a:extLst>
              </a:tr>
            </a:tbl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993020" y="1130998"/>
            <a:ext cx="6616368" cy="4835626"/>
            <a:chOff x="7002610" y="214245"/>
            <a:chExt cx="4639293" cy="34794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610" y="214245"/>
              <a:ext cx="4639293" cy="3479470"/>
            </a:xfrm>
            <a:prstGeom prst="rect">
              <a:avLst/>
            </a:prstGeom>
          </p:spPr>
        </p:pic>
        <p:sp>
          <p:nvSpPr>
            <p:cNvPr id="15" name="Curved Up Arrow 14"/>
            <p:cNvSpPr/>
            <p:nvPr/>
          </p:nvSpPr>
          <p:spPr bwMode="gray">
            <a:xfrm rot="1440371">
              <a:off x="7466385" y="2320224"/>
              <a:ext cx="1645168" cy="732535"/>
            </a:xfrm>
            <a:prstGeom prst="curvedUpArrow">
              <a:avLst/>
            </a:prstGeom>
            <a:solidFill>
              <a:schemeClr val="fol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7" name="Left-Right Arrow 16"/>
            <p:cNvSpPr/>
            <p:nvPr/>
          </p:nvSpPr>
          <p:spPr bwMode="gray">
            <a:xfrm rot="20262989">
              <a:off x="7011644" y="2280351"/>
              <a:ext cx="1693006" cy="381082"/>
            </a:xfrm>
            <a:prstGeom prst="leftRightArrow">
              <a:avLst>
                <a:gd name="adj1" fmla="val 50000"/>
                <a:gd name="adj2" fmla="val 7675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16" name="Curved Up Arrow 15"/>
            <p:cNvSpPr/>
            <p:nvPr/>
          </p:nvSpPr>
          <p:spPr bwMode="gray">
            <a:xfrm rot="12168216">
              <a:off x="7707707" y="1467264"/>
              <a:ext cx="1685600" cy="818730"/>
            </a:xfrm>
            <a:prstGeom prst="curvedUpArrow">
              <a:avLst/>
            </a:prstGeom>
            <a:solidFill>
              <a:schemeClr val="folHlin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F5AB-AF76-43F8-9401-C2034A12D2D5}" type="slidenum">
              <a:rPr lang="en-GB" smtClean="0"/>
              <a:t>13</a:t>
            </a:fld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1" y="2060368"/>
            <a:ext cx="4623476" cy="4121347"/>
          </a:xfrm>
        </p:spPr>
        <p:txBody>
          <a:bodyPr/>
          <a:lstStyle/>
          <a:p>
            <a:pPr marL="0" indent="0">
              <a:buNone/>
            </a:pPr>
            <a:r>
              <a:rPr lang="de-CH" b="1" dirty="0" err="1"/>
              <a:t>Flexibilit</a:t>
            </a:r>
            <a:r>
              <a:rPr lang="cs-CZ" b="1" dirty="0"/>
              <a:t>a při umístění</a:t>
            </a:r>
            <a:r>
              <a:rPr lang="de-CH" b="1" dirty="0"/>
              <a:t>:</a:t>
            </a: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Doporučená montáž:</a:t>
            </a:r>
            <a:r>
              <a:rPr lang="de-CH" dirty="0"/>
              <a:t> 90°, </a:t>
            </a:r>
            <a:r>
              <a:rPr lang="cs-CZ" dirty="0"/>
              <a:t>nejlepší využití výhody nízké stavební výšky</a:t>
            </a:r>
            <a:endParaRPr lang="de-CH" dirty="0"/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Upínací třmen lze demontovat – snadnější manipulace a nasazení na trubku</a:t>
            </a:r>
            <a:endParaRPr lang="en-US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na trubce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9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4364824" y="-104741"/>
            <a:ext cx="6404776" cy="6821574"/>
            <a:chOff x="4960878" y="-104741"/>
            <a:chExt cx="6404776" cy="6821574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960878" y="-104741"/>
              <a:ext cx="6404776" cy="6821574"/>
              <a:chOff x="5285998" y="-484048"/>
              <a:chExt cx="6404776" cy="6821574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2"/>
              <a:srcRect r="7258"/>
              <a:stretch/>
            </p:blipFill>
            <p:spPr>
              <a:xfrm>
                <a:off x="5285998" y="1677292"/>
                <a:ext cx="6404776" cy="4660234"/>
              </a:xfrm>
              <a:prstGeom prst="rect">
                <a:avLst/>
              </a:prstGeom>
            </p:spPr>
          </p:pic>
          <p:pic>
            <p:nvPicPr>
              <p:cNvPr id="7" name="Picture 3" descr="https://www.gfps.com/content/dam/gfps/com/images/pim/image-web/2/1/5/3/0/6/1/DreaqWwqj.jpg.thumb.950.950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5562" b="68961" l="8211" r="9768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65" b="26103"/>
              <a:stretch/>
            </p:blipFill>
            <p:spPr bwMode="auto">
              <a:xfrm rot="3929205">
                <a:off x="7532585" y="558922"/>
                <a:ext cx="3244060" cy="1158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Gerade Verbindung mit Pfeil 9"/>
              <p:cNvCxnSpPr/>
              <p:nvPr/>
            </p:nvCxnSpPr>
            <p:spPr bwMode="gray">
              <a:xfrm>
                <a:off x="9102810" y="2107422"/>
                <a:ext cx="24714" cy="436606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78185">
              <a:off x="9179470" y="3459453"/>
              <a:ext cx="701705" cy="260825"/>
            </a:xfrm>
            <a:prstGeom prst="rect">
              <a:avLst/>
            </a:prstGeom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5BFD-1DE4-484F-9EC1-9DB23E477ECB}" type="slidenum">
              <a:rPr lang="en-GB" smtClean="0"/>
              <a:t>14</a:t>
            </a:fld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6131854" cy="4375936"/>
          </a:xfrm>
        </p:spPr>
        <p:txBody>
          <a:bodyPr/>
          <a:lstStyle/>
          <a:p>
            <a:r>
              <a:rPr lang="de-CH" dirty="0"/>
              <a:t>SW17 </a:t>
            </a:r>
            <a:r>
              <a:rPr lang="cs-CZ" dirty="0"/>
              <a:t>klíč lze použít jako rukojeť upínacího systému</a:t>
            </a:r>
            <a:endParaRPr lang="de-CH" dirty="0"/>
          </a:p>
          <a:p>
            <a:r>
              <a:rPr lang="cs-CZ" dirty="0"/>
              <a:t>Boční umístění svařovacího (čárového) kódu</a:t>
            </a:r>
            <a:r>
              <a:rPr lang="de-CH" dirty="0"/>
              <a:t> </a:t>
            </a:r>
            <a:r>
              <a:rPr lang="cs-CZ" dirty="0"/>
              <a:t>pro jeho snadné načtení pomocí scanneru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Ergonomi</a:t>
            </a:r>
            <a:r>
              <a:rPr lang="cs-CZ" dirty="0" err="1"/>
              <a:t>cký</a:t>
            </a:r>
            <a:r>
              <a:rPr lang="en-US" dirty="0"/>
              <a:t> </a:t>
            </a:r>
            <a:r>
              <a:rPr lang="cs-CZ" dirty="0"/>
              <a:t>d</a:t>
            </a:r>
            <a:r>
              <a:rPr lang="en-US" dirty="0" err="1"/>
              <a:t>esign</a:t>
            </a:r>
            <a:endParaRPr lang="en-US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6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r>
              <a:rPr lang="cs-CZ" dirty="0">
                <a:latin typeface="Rockwell" panose="02060603020205020403" pitchFamily="18" charset="0"/>
              </a:rPr>
              <a:t>Montáž na roztaženou (expandovanou) trubku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722DE-8196-4722-B41D-98297004FBBC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1" y="1602360"/>
            <a:ext cx="5695466" cy="4579356"/>
          </a:xfrm>
        </p:spPr>
        <p:txBody>
          <a:bodyPr/>
          <a:lstStyle/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Sedlo lze instalovat i na roztaženou (expandovanou) trubku</a:t>
            </a:r>
            <a:r>
              <a:rPr lang="de-CH" dirty="0">
                <a:solidFill>
                  <a:schemeClr val="dk1"/>
                </a:solidFill>
              </a:rPr>
              <a:t>, </a:t>
            </a:r>
            <a:r>
              <a:rPr lang="cs-CZ" dirty="0">
                <a:solidFill>
                  <a:schemeClr val="dk1"/>
                </a:solidFill>
              </a:rPr>
              <a:t>která je v provozu již několik let</a:t>
            </a:r>
            <a:r>
              <a:rPr lang="de-CH" dirty="0">
                <a:solidFill>
                  <a:schemeClr val="dk1"/>
                </a:solidFill>
              </a:rPr>
              <a:t> </a:t>
            </a: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Přizpůsobí se dilataci potrubí až do max.</a:t>
            </a:r>
            <a:r>
              <a:rPr lang="de-CH" dirty="0">
                <a:solidFill>
                  <a:schemeClr val="dk1"/>
                </a:solidFill>
              </a:rPr>
              <a:t> 3%</a:t>
            </a:r>
          </a:p>
          <a:p>
            <a:pPr marL="0" indent="0">
              <a:buNone/>
            </a:pPr>
            <a:endParaRPr lang="de-CH" b="1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dk1"/>
                </a:solidFill>
              </a:rPr>
              <a:t>Výhody</a:t>
            </a:r>
            <a:endParaRPr lang="de-CH" b="1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Rychloupínací třmen je pružný</a:t>
            </a:r>
            <a:endParaRPr lang="de-CH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Vždy správná upínací síla</a:t>
            </a:r>
            <a:endParaRPr lang="de-CH" dirty="0">
              <a:solidFill>
                <a:schemeClr val="dk1"/>
              </a:solidFill>
            </a:endParaRPr>
          </a:p>
          <a:p>
            <a:r>
              <a:rPr lang="cs-CZ" dirty="0"/>
              <a:t>Redukuje chyby při montáži </a:t>
            </a:r>
            <a:r>
              <a:rPr lang="de-CH" dirty="0"/>
              <a:t>(</a:t>
            </a:r>
            <a:r>
              <a:rPr lang="cs-CZ" dirty="0"/>
              <a:t>nedostatečná upínací síla</a:t>
            </a:r>
            <a:r>
              <a:rPr lang="de-CH" dirty="0"/>
              <a:t>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411" b="341"/>
          <a:stretch/>
        </p:blipFill>
        <p:spPr>
          <a:xfrm>
            <a:off x="6594813" y="1856513"/>
            <a:ext cx="4910836" cy="4071049"/>
          </a:xfrm>
          <a:prstGeom prst="rect">
            <a:avLst/>
          </a:prstGeom>
        </p:spPr>
      </p:pic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5BA9666A-9F5B-4938-90FC-6189DED624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9771186"/>
              </p:ext>
            </p:extLst>
          </p:nvPr>
        </p:nvGraphicFramePr>
        <p:xfrm>
          <a:off x="612429" y="4592372"/>
          <a:ext cx="5446086" cy="1723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91646">
                  <a:extLst>
                    <a:ext uri="{9D8B030D-6E8A-4147-A177-3AD203B41FA5}">
                      <a16:colId xmlns:a16="http://schemas.microsoft.com/office/drawing/2014/main" val="176292928"/>
                    </a:ext>
                  </a:extLst>
                </a:gridCol>
                <a:gridCol w="2009573">
                  <a:extLst>
                    <a:ext uri="{9D8B030D-6E8A-4147-A177-3AD203B41FA5}">
                      <a16:colId xmlns:a16="http://schemas.microsoft.com/office/drawing/2014/main" val="4285118787"/>
                    </a:ext>
                  </a:extLst>
                </a:gridCol>
                <a:gridCol w="2444867">
                  <a:extLst>
                    <a:ext uri="{9D8B030D-6E8A-4147-A177-3AD203B41FA5}">
                      <a16:colId xmlns:a16="http://schemas.microsoft.com/office/drawing/2014/main" val="1893669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0000" marR="90000" marT="90000" marB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Průměr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</a:p>
                  </a:txBody>
                  <a:tcPr marL="90000" marR="90000" marT="90000" marB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Obvod</a:t>
                      </a: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(mm)</a:t>
                      </a:r>
                    </a:p>
                  </a:txBody>
                  <a:tcPr marL="90000" marR="90000" marT="90000" marB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80963"/>
                  </a:ext>
                </a:extLst>
              </a:tr>
              <a:tr h="245956">
                <a:tc>
                  <a:txBody>
                    <a:bodyPr/>
                    <a:lstStyle/>
                    <a:p>
                      <a:pPr marL="0" marR="0"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lang="en-GB" sz="16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endParaRPr lang="en-GB" sz="1600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45" marR="52845" marT="52845" marB="5284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315.0</a:t>
                      </a:r>
                    </a:p>
                  </a:txBody>
                  <a:tcPr marL="52845" marR="52845" marT="52845" marB="528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989.6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04755"/>
                  </a:ext>
                </a:extLst>
              </a:tr>
              <a:tr h="234337"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lang="en-GB" sz="16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GB" sz="1600" kern="12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max</a:t>
                      </a:r>
                    </a:p>
                  </a:txBody>
                  <a:tcPr marL="52845" marR="52845" marT="52845" marB="5284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316.9</a:t>
                      </a:r>
                    </a:p>
                  </a:txBody>
                  <a:tcPr marL="52845" marR="52845" marT="52845" marB="528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995.6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21226"/>
                  </a:ext>
                </a:extLst>
              </a:tr>
              <a:tr h="245956"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+ 3%</a:t>
                      </a:r>
                    </a:p>
                  </a:txBody>
                  <a:tcPr marL="52845" marR="52845" marT="52845" marB="5284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b="1" kern="1200" dirty="0">
                          <a:solidFill>
                            <a:srgbClr val="DB6B3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326.4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b="1" kern="1200" dirty="0">
                          <a:solidFill>
                            <a:srgbClr val="DB6B3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1025.4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97569"/>
                  </a:ext>
                </a:extLst>
              </a:tr>
            </a:tbl>
          </a:graphicData>
        </a:graphic>
      </p:graphicFrame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10" name="Nach links gekrümmter Pfeil 5"/>
          <p:cNvSpPr/>
          <p:nvPr/>
        </p:nvSpPr>
        <p:spPr>
          <a:xfrm>
            <a:off x="6158243" y="5334876"/>
            <a:ext cx="404778" cy="1037871"/>
          </a:xfrm>
          <a:prstGeom prst="curvedLeftArrow">
            <a:avLst/>
          </a:prstGeom>
          <a:solidFill>
            <a:schemeClr val="accent2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feld 6"/>
          <p:cNvSpPr txBox="1"/>
          <p:nvPr/>
        </p:nvSpPr>
        <p:spPr bwMode="gray">
          <a:xfrm>
            <a:off x="6158243" y="56772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1600" b="1" dirty="0">
                <a:solidFill>
                  <a:srgbClr val="DB6B30"/>
                </a:solidFill>
                <a:latin typeface="Arial" panose="020B0604020202020204" pitchFamily="34" charset="0"/>
              </a:rPr>
              <a:t>+ 36 mm</a:t>
            </a:r>
          </a:p>
          <a:p>
            <a:pPr algn="l"/>
            <a:endParaRPr lang="en-GB" sz="1600" b="1" dirty="0">
              <a:solidFill>
                <a:srgbClr val="DB6B3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B49D-22FF-4173-9E3F-D71E9D13B87F}" type="slidenum">
              <a:rPr lang="en-GB" smtClean="0"/>
              <a:t>16</a:t>
            </a:fld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1" y="1805780"/>
            <a:ext cx="4437111" cy="3348111"/>
          </a:xfrm>
        </p:spPr>
        <p:txBody>
          <a:bodyPr/>
          <a:lstStyle/>
          <a:p>
            <a:r>
              <a:rPr lang="cs-CZ" dirty="0"/>
              <a:t>Pevné koncové dorazy</a:t>
            </a:r>
            <a:endParaRPr lang="de-CH" dirty="0"/>
          </a:p>
          <a:p>
            <a:r>
              <a:rPr lang="cs-CZ" dirty="0"/>
              <a:t>Zřetelná zpětná vazba o poloze vrtáku během navrtávání</a:t>
            </a:r>
            <a:endParaRPr lang="de-CH" dirty="0"/>
          </a:p>
          <a:p>
            <a:r>
              <a:rPr lang="cs-CZ" dirty="0"/>
              <a:t>Malý kroutící moment během navrtávání</a:t>
            </a:r>
            <a:endParaRPr lang="de-CH" dirty="0"/>
          </a:p>
          <a:p>
            <a:endParaRPr lang="de-CH" dirty="0"/>
          </a:p>
          <a:p>
            <a:r>
              <a:rPr lang="cs-CZ" dirty="0"/>
              <a:t>Při navrtávání doporučujeme:</a:t>
            </a:r>
            <a:endParaRPr lang="de-CH" dirty="0"/>
          </a:p>
          <a:p>
            <a:pPr lvl="1"/>
            <a:r>
              <a:rPr lang="de-CH" dirty="0"/>
              <a:t>Teleskop</a:t>
            </a:r>
            <a:r>
              <a:rPr lang="cs-CZ" dirty="0" err="1"/>
              <a:t>ickou</a:t>
            </a:r>
            <a:r>
              <a:rPr lang="cs-CZ" dirty="0"/>
              <a:t> </a:t>
            </a:r>
            <a:r>
              <a:rPr lang="cs-CZ" dirty="0" err="1"/>
              <a:t>ráčnu</a:t>
            </a:r>
            <a:r>
              <a:rPr lang="de-CH" dirty="0"/>
              <a:t> + </a:t>
            </a:r>
            <a:r>
              <a:rPr lang="cs-CZ" dirty="0"/>
              <a:t>klíč pro navrtávání</a:t>
            </a:r>
            <a:endParaRPr lang="en-GB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Navrtávání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146">
            <a:off x="4660476" y="2988070"/>
            <a:ext cx="3993736" cy="5537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3082"/>
          <a:stretch/>
        </p:blipFill>
        <p:spPr>
          <a:xfrm rot="5400000">
            <a:off x="8570803" y="1723199"/>
            <a:ext cx="2865548" cy="3211622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0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525" y="1602360"/>
            <a:ext cx="7124227" cy="5146101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/>
              <a:t>Beztřískové navrtávání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0B8BB8BC-E8E9-4743-8B63-250A368E9C7E}" type="slidenum">
              <a:rPr lang="en-GB" smtClean="0">
                <a:solidFill>
                  <a:srgbClr val="323232"/>
                </a:solidFill>
              </a:rPr>
              <a:t>17</a:t>
            </a:fld>
            <a:endParaRPr lang="en-GB" dirty="0">
              <a:solidFill>
                <a:srgbClr val="323232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 dirty="0"/>
              <a:t>Rychlá a jednoduchá montáž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323232"/>
                </a:solidFill>
              </a:rPr>
              <a:t>Výhoda oproti mechanickým kovovým sedlům</a:t>
            </a:r>
            <a:endParaRPr lang="de-CH" dirty="0">
              <a:solidFill>
                <a:srgbClr val="323232"/>
              </a:solidFill>
            </a:endParaRPr>
          </a:p>
          <a:p>
            <a:r>
              <a:rPr lang="cs-CZ" dirty="0">
                <a:solidFill>
                  <a:srgbClr val="323232"/>
                </a:solidFill>
              </a:rPr>
              <a:t>Díky beztřískovému navrtávání nejsou nutná žádná dodatečná opatření</a:t>
            </a:r>
            <a:endParaRPr lang="de-CH" dirty="0">
              <a:solidFill>
                <a:srgbClr val="323232"/>
              </a:solidFill>
            </a:endParaRPr>
          </a:p>
          <a:p>
            <a:r>
              <a:rPr lang="cs-CZ" dirty="0">
                <a:solidFill>
                  <a:srgbClr val="323232"/>
                </a:solidFill>
              </a:rPr>
              <a:t>Odvrtaný „špunt“ zůstane ve vrtáku</a:t>
            </a:r>
            <a:endParaRPr lang="en-GB" dirty="0">
              <a:solidFill>
                <a:srgbClr val="32323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/>
          <a:srcRect l="52109" t="13351" r="18269" b="55215"/>
          <a:stretch/>
        </p:blipFill>
        <p:spPr>
          <a:xfrm>
            <a:off x="586579" y="3253031"/>
            <a:ext cx="3820746" cy="2928685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1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12420"/>
          <a:stretch/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5FB1A-64A9-4E7B-98B2-3295882CF7B4}" type="slidenum">
              <a:rPr lang="en-GB" smtClean="0"/>
              <a:t>18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321135"/>
            <a:ext cx="7867649" cy="919210"/>
          </a:xfrm>
        </p:spPr>
        <p:txBody>
          <a:bodyPr/>
          <a:lstStyle/>
          <a:p>
            <a:r>
              <a:rPr lang="cs-CZ" dirty="0"/>
              <a:t>Unikátní</a:t>
            </a:r>
            <a:r>
              <a:rPr lang="en-US" dirty="0"/>
              <a:t> </a:t>
            </a:r>
            <a:r>
              <a:rPr lang="cs-CZ" dirty="0"/>
              <a:t>d</a:t>
            </a:r>
            <a:r>
              <a:rPr lang="en-US" dirty="0" err="1"/>
              <a:t>esign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14" y="1787366"/>
            <a:ext cx="6822161" cy="356935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C8E6E-DEC7-4A6B-BACD-D518ED3F137E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5248531" cy="437593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dk1"/>
                </a:solidFill>
              </a:rPr>
              <a:t>Optimalizovaný průtok</a:t>
            </a:r>
            <a:endParaRPr lang="de-CH" b="1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de-CH" dirty="0">
                <a:solidFill>
                  <a:schemeClr val="dk1"/>
                </a:solidFill>
              </a:rPr>
              <a:t>30° </a:t>
            </a:r>
            <a:r>
              <a:rPr lang="cs-CZ" dirty="0">
                <a:solidFill>
                  <a:schemeClr val="dk1"/>
                </a:solidFill>
              </a:rPr>
              <a:t>odbočka s nízkou tlakovou ztrátou</a:t>
            </a:r>
            <a:endParaRPr lang="de-CH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Vrták nezasahuje do průřezu odbočky</a:t>
            </a:r>
            <a:endParaRPr lang="de-CH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Až o </a:t>
            </a:r>
            <a:r>
              <a:rPr lang="de-CH" dirty="0">
                <a:solidFill>
                  <a:schemeClr val="dk1"/>
                </a:solidFill>
              </a:rPr>
              <a:t>30% </a:t>
            </a:r>
            <a:r>
              <a:rPr lang="cs-CZ" dirty="0">
                <a:solidFill>
                  <a:schemeClr val="dk1"/>
                </a:solidFill>
              </a:rPr>
              <a:t>menší tlaková ztráta ve srovnání se sedlovou tvarovkou s </a:t>
            </a:r>
            <a:r>
              <a:rPr lang="de-CH" dirty="0">
                <a:solidFill>
                  <a:schemeClr val="dk1"/>
                </a:solidFill>
              </a:rPr>
              <a:t>90° </a:t>
            </a:r>
            <a:r>
              <a:rPr lang="cs-CZ" dirty="0">
                <a:solidFill>
                  <a:schemeClr val="dk1"/>
                </a:solidFill>
              </a:rPr>
              <a:t>odbočkou</a:t>
            </a:r>
            <a:endParaRPr lang="de-CH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Menší velikost vrtáku s nižším kroutícím momentem </a:t>
            </a:r>
            <a:endParaRPr lang="de-CH" dirty="0">
              <a:solidFill>
                <a:schemeClr val="dk1"/>
              </a:solidFill>
            </a:endParaRPr>
          </a:p>
          <a:p>
            <a:pPr lvl="2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Odbočka</a:t>
            </a:r>
            <a:r>
              <a:rPr lang="de-CH" dirty="0">
                <a:solidFill>
                  <a:schemeClr val="dk1"/>
                </a:solidFill>
              </a:rPr>
              <a:t> d32: </a:t>
            </a:r>
            <a:r>
              <a:rPr lang="cs-CZ" dirty="0">
                <a:solidFill>
                  <a:schemeClr val="dk1"/>
                </a:solidFill>
              </a:rPr>
              <a:t>průměr vrtáku</a:t>
            </a:r>
            <a:r>
              <a:rPr lang="de-CH" dirty="0">
                <a:solidFill>
                  <a:schemeClr val="dk1"/>
                </a:solidFill>
              </a:rPr>
              <a:t> 25 mm</a:t>
            </a:r>
          </a:p>
          <a:p>
            <a:pPr lvl="2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Odbočka</a:t>
            </a:r>
            <a:r>
              <a:rPr lang="de-CH" dirty="0">
                <a:solidFill>
                  <a:schemeClr val="dk1"/>
                </a:solidFill>
              </a:rPr>
              <a:t> d63: </a:t>
            </a:r>
            <a:r>
              <a:rPr lang="cs-CZ" dirty="0">
                <a:solidFill>
                  <a:schemeClr val="dk1"/>
                </a:solidFill>
              </a:rPr>
              <a:t>průměr vrtáku</a:t>
            </a:r>
            <a:r>
              <a:rPr lang="de-CH" dirty="0">
                <a:solidFill>
                  <a:schemeClr val="dk1"/>
                </a:solidFill>
              </a:rPr>
              <a:t> 31 mm</a:t>
            </a:r>
          </a:p>
          <a:p>
            <a:pPr marL="432000" lvl="2" indent="0">
              <a:buClr>
                <a:srgbClr val="00629B"/>
              </a:buClr>
              <a:buSzPct val="100000"/>
              <a:buNone/>
            </a:pPr>
            <a:endParaRPr lang="de-CH" dirty="0">
              <a:solidFill>
                <a:schemeClr val="dk1"/>
              </a:solidFill>
            </a:endParaRPr>
          </a:p>
          <a:p>
            <a:pPr marL="0" indent="0">
              <a:buClr>
                <a:srgbClr val="00629B"/>
              </a:buClr>
              <a:buSzPct val="100000"/>
              <a:buNone/>
            </a:pPr>
            <a:r>
              <a:rPr lang="cs-CZ" b="1" dirty="0">
                <a:solidFill>
                  <a:schemeClr val="dk1"/>
                </a:solidFill>
              </a:rPr>
              <a:t>Úspora provozních nákladů</a:t>
            </a:r>
            <a:endParaRPr lang="de-CH" b="1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Rozvodná síť může být provozována s nižším tlakem</a:t>
            </a:r>
            <a:endParaRPr lang="de-CH" dirty="0">
              <a:solidFill>
                <a:schemeClr val="dk1"/>
              </a:solidFill>
            </a:endParaRPr>
          </a:p>
          <a:p>
            <a:pPr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dk1"/>
                </a:solidFill>
              </a:rPr>
              <a:t>Menší výkon čerpadel (ve vodárenství)</a:t>
            </a:r>
            <a:endParaRPr lang="en-GB" dirty="0">
              <a:solidFill>
                <a:schemeClr val="dk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Unikátní design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Nízké tlakové ztráty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1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>
            <a:noAutofit/>
          </a:bodyPr>
          <a:lstStyle/>
          <a:p>
            <a:r>
              <a:rPr lang="cs-CZ" dirty="0">
                <a:latin typeface="Rockwell" panose="02060603020205020403" pitchFamily="18" charset="0"/>
              </a:rPr>
              <a:t>Nová generace přípojkových sedlových </a:t>
            </a:r>
            <a:r>
              <a:rPr lang="cs-CZ" dirty="0" err="1">
                <a:latin typeface="Rockwell" panose="02060603020205020403" pitchFamily="18" charset="0"/>
              </a:rPr>
              <a:t>elektrotvarovek</a:t>
            </a:r>
            <a:endParaRPr lang="en-GB" dirty="0">
              <a:latin typeface="Geneva" panose="020B05030304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99" y="1677459"/>
            <a:ext cx="4515890" cy="437408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8453267" y="1677460"/>
            <a:ext cx="3522118" cy="974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3200" b="1" baseline="30000" dirty="0">
                <a:solidFill>
                  <a:schemeClr val="hlink"/>
                </a:solidFill>
              </a:rPr>
              <a:t>+</a:t>
            </a:r>
            <a:r>
              <a:rPr lang="cs-CZ" altLang="de-DE" b="1" dirty="0">
                <a:solidFill>
                  <a:schemeClr val="hlink"/>
                </a:solidFill>
              </a:rPr>
              <a:t>Unikátní</a:t>
            </a:r>
            <a:r>
              <a:rPr lang="en-GB" altLang="de-DE" b="1" dirty="0">
                <a:solidFill>
                  <a:schemeClr val="hlink"/>
                </a:solidFill>
              </a:rPr>
              <a:t> Y-Design </a:t>
            </a:r>
          </a:p>
          <a:p>
            <a:pPr marL="447675" lvl="1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dirty="0"/>
              <a:t>Optimalizovaný průtok</a:t>
            </a:r>
            <a:endParaRPr lang="en-GB" dirty="0"/>
          </a:p>
          <a:p>
            <a:pPr marL="447675" lvl="1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dirty="0"/>
              <a:t>Redukovaná stavební výška</a:t>
            </a:r>
            <a:endParaRPr lang="en-GB" dirty="0"/>
          </a:p>
        </p:txBody>
      </p:sp>
      <p:sp>
        <p:nvSpPr>
          <p:cNvPr id="23" name="Rechteck 22"/>
          <p:cNvSpPr/>
          <p:nvPr/>
        </p:nvSpPr>
        <p:spPr>
          <a:xfrm>
            <a:off x="492202" y="1677459"/>
            <a:ext cx="4542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de-DE" sz="3600" b="1" baseline="30000" dirty="0">
                <a:solidFill>
                  <a:schemeClr val="hlink"/>
                </a:solidFill>
              </a:rPr>
              <a:t>+</a:t>
            </a:r>
            <a:r>
              <a:rPr lang="cs-CZ" altLang="de-DE" sz="2000" b="1" dirty="0">
                <a:solidFill>
                  <a:schemeClr val="hlink"/>
                </a:solidFill>
              </a:rPr>
              <a:t>Rychlá</a:t>
            </a:r>
            <a:r>
              <a:rPr lang="en-GB" altLang="de-DE" sz="2000" b="1" dirty="0">
                <a:solidFill>
                  <a:schemeClr val="hlink"/>
                </a:solidFill>
              </a:rPr>
              <a:t> &amp; </a:t>
            </a:r>
            <a:r>
              <a:rPr lang="cs-CZ" altLang="de-DE" sz="2000" b="1" dirty="0">
                <a:solidFill>
                  <a:schemeClr val="hlink"/>
                </a:solidFill>
              </a:rPr>
              <a:t>snadná instalace</a:t>
            </a:r>
            <a:endParaRPr lang="en-GB" altLang="de-DE" sz="2000" b="1" dirty="0">
              <a:solidFill>
                <a:schemeClr val="hlink"/>
              </a:solidFill>
            </a:endParaRPr>
          </a:p>
          <a:p>
            <a:pPr marL="216000" indent="-2160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Rychloupínací systém - montáž bez nářadí do </a:t>
            </a:r>
            <a:r>
              <a:rPr lang="en-GB" dirty="0"/>
              <a:t>d315 mm</a:t>
            </a:r>
          </a:p>
        </p:txBody>
      </p:sp>
      <p:sp>
        <p:nvSpPr>
          <p:cNvPr id="24" name="Rechteck 23"/>
          <p:cNvSpPr/>
          <p:nvPr/>
        </p:nvSpPr>
        <p:spPr>
          <a:xfrm>
            <a:off x="8453267" y="4261824"/>
            <a:ext cx="3239990" cy="1251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3200" b="1" baseline="30000" dirty="0">
                <a:solidFill>
                  <a:schemeClr val="hlink"/>
                </a:solidFill>
              </a:rPr>
              <a:t>+</a:t>
            </a:r>
            <a:r>
              <a:rPr lang="cs-CZ" altLang="de-DE" b="1" dirty="0">
                <a:solidFill>
                  <a:schemeClr val="hlink"/>
                </a:solidFill>
              </a:rPr>
              <a:t>Zvýšená bezpečnost</a:t>
            </a:r>
            <a:endParaRPr lang="en-GB" altLang="de-DE" b="1" dirty="0">
              <a:solidFill>
                <a:schemeClr val="hlink"/>
              </a:solidFill>
            </a:endParaRPr>
          </a:p>
          <a:p>
            <a:pPr marL="447675" lvl="1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dirty="0" err="1"/>
              <a:t>Bezúnikové</a:t>
            </a:r>
            <a:r>
              <a:rPr lang="cs-CZ" dirty="0"/>
              <a:t> navrtání</a:t>
            </a:r>
            <a:endParaRPr lang="en-GB" dirty="0"/>
          </a:p>
          <a:p>
            <a:pPr marL="447675" lvl="1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dirty="0"/>
              <a:t>Pevné koncové dorazy</a:t>
            </a:r>
            <a:endParaRPr lang="en-GB" dirty="0"/>
          </a:p>
          <a:p>
            <a:pPr marL="447675" lvl="1" indent="-2651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dirty="0"/>
              <a:t>Inovativní svařovací zóna</a:t>
            </a:r>
            <a:endParaRPr lang="en-GB" dirty="0"/>
          </a:p>
        </p:txBody>
      </p:sp>
      <p:sp>
        <p:nvSpPr>
          <p:cNvPr id="9" name="Rechteck 8"/>
          <p:cNvSpPr/>
          <p:nvPr/>
        </p:nvSpPr>
        <p:spPr>
          <a:xfrm>
            <a:off x="492202" y="3784028"/>
            <a:ext cx="252505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3200" b="1" baseline="30000" dirty="0">
                <a:solidFill>
                  <a:schemeClr val="hlink"/>
                </a:solidFill>
              </a:rPr>
              <a:t>+</a:t>
            </a:r>
            <a:r>
              <a:rPr lang="cs-CZ" altLang="de-DE" b="1" dirty="0">
                <a:solidFill>
                  <a:schemeClr val="hlink"/>
                </a:solidFill>
              </a:rPr>
              <a:t>Patentovaný design</a:t>
            </a:r>
            <a:endParaRPr lang="en-GB" altLang="de-DE" b="1" dirty="0">
              <a:solidFill>
                <a:schemeClr val="hlink"/>
              </a:solidFill>
            </a:endParaRPr>
          </a:p>
        </p:txBody>
      </p:sp>
      <p:cxnSp>
        <p:nvCxnSpPr>
          <p:cNvPr id="16" name="Gerader Verbinder 15"/>
          <p:cNvCxnSpPr/>
          <p:nvPr/>
        </p:nvCxnSpPr>
        <p:spPr bwMode="gray">
          <a:xfrm flipV="1">
            <a:off x="2923072" y="4019895"/>
            <a:ext cx="507719" cy="23785"/>
          </a:xfrm>
          <a:prstGeom prst="line">
            <a:avLst/>
          </a:prstGeom>
          <a:ln w="19050">
            <a:solidFill>
              <a:schemeClr val="hlink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 bwMode="gray">
          <a:xfrm>
            <a:off x="6835019" y="4367463"/>
            <a:ext cx="1618248" cy="162426"/>
          </a:xfrm>
          <a:prstGeom prst="line">
            <a:avLst/>
          </a:prstGeom>
          <a:ln w="19050">
            <a:solidFill>
              <a:schemeClr val="hlink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581" y="6447600"/>
            <a:ext cx="288000" cy="144000"/>
          </a:xfrm>
        </p:spPr>
        <p:txBody>
          <a:bodyPr/>
          <a:lstStyle/>
          <a:p>
            <a:fld id="{F7F25B79-ECCB-49BE-8D83-1A9A896F9591}" type="slidenum">
              <a:rPr lang="en-GB" smtClean="0"/>
              <a:t>2</a:t>
            </a:fld>
            <a:endParaRPr lang="en-GB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1" y="4259082"/>
            <a:ext cx="2229587" cy="1638798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 useBgFill="1">
        <p:nvSpPr>
          <p:cNvPr id="7" name="TextovéPole 6">
            <a:extLst>
              <a:ext uri="{FF2B5EF4-FFF2-40B4-BE49-F238E27FC236}">
                <a16:creationId xmlns:a16="http://schemas.microsoft.com/office/drawing/2014/main" id="{21EB5059-DB4E-E67B-4553-5E8EA3A7457F}"/>
              </a:ext>
            </a:extLst>
          </p:cNvPr>
          <p:cNvSpPr txBox="1"/>
          <p:nvPr/>
        </p:nvSpPr>
        <p:spPr bwMode="gray">
          <a:xfrm>
            <a:off x="730581" y="4309456"/>
            <a:ext cx="707694" cy="220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050" b="1" dirty="0">
                <a:solidFill>
                  <a:srgbClr val="00AAE7"/>
                </a:solidFill>
              </a:rPr>
              <a:t>Hlavní řad</a:t>
            </a:r>
          </a:p>
        </p:txBody>
      </p:sp>
      <p:sp useBgFill="1">
        <p:nvSpPr>
          <p:cNvPr id="18" name="TextovéPole 17">
            <a:extLst>
              <a:ext uri="{FF2B5EF4-FFF2-40B4-BE49-F238E27FC236}">
                <a16:creationId xmlns:a16="http://schemas.microsoft.com/office/drawing/2014/main" id="{35066822-0226-733D-3733-3C5BAC194A53}"/>
              </a:ext>
            </a:extLst>
          </p:cNvPr>
          <p:cNvSpPr txBox="1"/>
          <p:nvPr/>
        </p:nvSpPr>
        <p:spPr bwMode="gray">
          <a:xfrm>
            <a:off x="1714219" y="4309456"/>
            <a:ext cx="707694" cy="2204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050" b="1" dirty="0">
                <a:solidFill>
                  <a:srgbClr val="00AAE7"/>
                </a:solidFill>
              </a:rPr>
              <a:t>Vývod</a:t>
            </a:r>
          </a:p>
        </p:txBody>
      </p:sp>
    </p:spTree>
    <p:extLst>
      <p:ext uri="{BB962C8B-B14F-4D97-AF65-F5344CB8AC3E}">
        <p14:creationId xmlns:p14="http://schemas.microsoft.com/office/powerpoint/2010/main" val="4405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r>
              <a:rPr lang="cs-CZ" dirty="0"/>
              <a:t>Menší stavební výška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7D90D-701A-4852-9ADB-5346DD056174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4627971" cy="4375936"/>
          </a:xfrm>
        </p:spPr>
        <p:txBody>
          <a:bodyPr/>
          <a:lstStyle/>
          <a:p>
            <a:r>
              <a:rPr lang="cs-CZ" dirty="0"/>
              <a:t>Menší stavební výška ve srovnání se standardní sedlovou tvarovkou</a:t>
            </a:r>
            <a:endParaRPr lang="de-CH" dirty="0"/>
          </a:p>
          <a:p>
            <a:r>
              <a:rPr lang="cs-CZ" dirty="0"/>
              <a:t>Odbočka pod horním okrajem trubky</a:t>
            </a:r>
            <a:endParaRPr lang="de-CH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Výhoda</a:t>
            </a:r>
            <a:r>
              <a:rPr lang="en-GB" b="1" dirty="0">
                <a:solidFill>
                  <a:schemeClr val="bg2"/>
                </a:solidFill>
              </a:rPr>
              <a:t>:</a:t>
            </a:r>
          </a:p>
          <a:p>
            <a:r>
              <a:rPr lang="cs-CZ" dirty="0"/>
              <a:t>Nižší náklady spojené s výkopovými pracemi </a:t>
            </a:r>
            <a:r>
              <a:rPr lang="de-CH" dirty="0"/>
              <a:t>&amp; </a:t>
            </a:r>
            <a:r>
              <a:rPr lang="cs-CZ" dirty="0"/>
              <a:t>pískovým ložem</a:t>
            </a:r>
            <a:r>
              <a:rPr lang="de-CH" dirty="0"/>
              <a:t> </a:t>
            </a:r>
          </a:p>
          <a:p>
            <a:r>
              <a:rPr lang="cs-CZ" dirty="0"/>
              <a:t>Minimalizace rizika poškození při případných následných výkopových pracích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7405" b="16134"/>
          <a:stretch/>
        </p:blipFill>
        <p:spPr>
          <a:xfrm>
            <a:off x="5214551" y="1602358"/>
            <a:ext cx="4166622" cy="41716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36"/>
          <a:stretch/>
        </p:blipFill>
        <p:spPr>
          <a:xfrm>
            <a:off x="9235790" y="2348897"/>
            <a:ext cx="2863744" cy="2957577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Unikátní design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4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1" b="18865"/>
          <a:stretch/>
        </p:blipFill>
        <p:spPr bwMode="gray">
          <a:xfrm>
            <a:off x="0" y="0"/>
            <a:ext cx="12192000" cy="61817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09EE-4CDA-42E0-A19F-0CFE304362C6}" type="slidenum">
              <a:rPr lang="en-GB" smtClean="0"/>
              <a:t>21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321135"/>
            <a:ext cx="8547315" cy="919210"/>
          </a:xfrm>
        </p:spPr>
        <p:txBody>
          <a:bodyPr/>
          <a:lstStyle/>
          <a:p>
            <a:r>
              <a:rPr lang="cs-CZ" dirty="0"/>
              <a:t>Bezpečnost na stavbě</a:t>
            </a:r>
            <a:endParaRPr lang="en-US" dirty="0">
              <a:latin typeface="Geneva" panose="020B0503030404040204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0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pPr lvl="0"/>
            <a:r>
              <a:rPr lang="cs-CZ" altLang="de-DE" dirty="0" err="1">
                <a:latin typeface="Rockwell" panose="02060603020205020403" pitchFamily="18" charset="0"/>
              </a:rPr>
              <a:t>Bezúnikové</a:t>
            </a:r>
            <a:r>
              <a:rPr lang="cs-CZ" altLang="de-DE" dirty="0">
                <a:latin typeface="Rockwell" panose="02060603020205020403" pitchFamily="18" charset="0"/>
              </a:rPr>
              <a:t> navrtávání</a:t>
            </a:r>
            <a:br>
              <a:rPr lang="en-GB" altLang="de-DE" dirty="0">
                <a:latin typeface="Rockwell" panose="02060603020205020403" pitchFamily="18" charset="0"/>
              </a:rPr>
            </a:b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8DAC9-58F5-424B-8C24-5C85A6BC2DA5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22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0" y="1805780"/>
            <a:ext cx="4646432" cy="4375936"/>
          </a:xfrm>
        </p:spPr>
        <p:txBody>
          <a:bodyPr/>
          <a:lstStyle/>
          <a:p>
            <a:r>
              <a:rPr lang="cs-CZ" dirty="0" err="1"/>
              <a:t>Bezúnikové</a:t>
            </a:r>
            <a:r>
              <a:rPr lang="cs-CZ" dirty="0"/>
              <a:t> navrtávání pod plným tlakem </a:t>
            </a:r>
            <a:r>
              <a:rPr lang="de-CH" dirty="0"/>
              <a:t>(10 bar </a:t>
            </a:r>
            <a:r>
              <a:rPr lang="cs-CZ" dirty="0"/>
              <a:t>plyn</a:t>
            </a:r>
            <a:r>
              <a:rPr lang="de-CH" dirty="0"/>
              <a:t> / 16 bar </a:t>
            </a:r>
            <a:r>
              <a:rPr lang="cs-CZ" dirty="0"/>
              <a:t>voda</a:t>
            </a:r>
            <a:r>
              <a:rPr lang="de-CH" dirty="0"/>
              <a:t>)</a:t>
            </a:r>
          </a:p>
          <a:p>
            <a:r>
              <a:rPr lang="cs-CZ" dirty="0"/>
              <a:t>Koncové dorazy</a:t>
            </a:r>
            <a:endParaRPr lang="de-CH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Výhoda</a:t>
            </a:r>
            <a:r>
              <a:rPr lang="en-GB" b="1" dirty="0">
                <a:solidFill>
                  <a:schemeClr val="bg2"/>
                </a:solidFill>
              </a:rPr>
              <a:t>:</a:t>
            </a:r>
          </a:p>
          <a:p>
            <a:r>
              <a:rPr lang="cs-CZ" dirty="0"/>
              <a:t>Dodatečná bezpečnost pro montážní pracovníky</a:t>
            </a:r>
            <a:endParaRPr lang="de-CH" dirty="0"/>
          </a:p>
          <a:p>
            <a:r>
              <a:rPr lang="cs-CZ" dirty="0"/>
              <a:t>Bez dodatečných nákladů na bezpečnostní opatření a speciální nářadí</a:t>
            </a:r>
            <a:r>
              <a:rPr lang="de-CH" dirty="0"/>
              <a:t> </a:t>
            </a:r>
          </a:p>
          <a:p>
            <a:r>
              <a:rPr lang="cs-CZ" dirty="0"/>
              <a:t>Spodní doraz vrtáku zvětšuje bezpečnost při navrtávání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Bezpečnost na stavbě</a:t>
            </a:r>
            <a:endParaRPr lang="en-US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894361"/>
              </p:ext>
            </p:extLst>
          </p:nvPr>
        </p:nvGraphicFramePr>
        <p:xfrm>
          <a:off x="5915025" y="5046841"/>
          <a:ext cx="5120106" cy="1322937"/>
        </p:xfrm>
        <a:graphic>
          <a:graphicData uri="http://schemas.openxmlformats.org/drawingml/2006/table">
            <a:tbl>
              <a:tblPr firstRow="1">
                <a:tableStyleId>{CC8374C6-29AE-4A95-9998-6F4527D7E51F}</a:tableStyleId>
              </a:tblPr>
              <a:tblGrid>
                <a:gridCol w="2524125">
                  <a:extLst>
                    <a:ext uri="{9D8B030D-6E8A-4147-A177-3AD203B41FA5}">
                      <a16:colId xmlns:a16="http://schemas.microsoft.com/office/drawing/2014/main" val="12381215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67029211"/>
                    </a:ext>
                  </a:extLst>
                </a:gridCol>
                <a:gridCol w="1281531">
                  <a:extLst>
                    <a:ext uri="{9D8B030D-6E8A-4147-A177-3AD203B41FA5}">
                      <a16:colId xmlns:a16="http://schemas.microsoft.com/office/drawing/2014/main" val="4265017528"/>
                    </a:ext>
                  </a:extLst>
                </a:gridCol>
              </a:tblGrid>
              <a:tr h="27524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Bezúnikové</a:t>
                      </a:r>
                      <a:r>
                        <a:rPr lang="cs-CZ" sz="1600" u="none" strike="noStrike" dirty="0">
                          <a:effectLst/>
                        </a:rPr>
                        <a:t> navrtávání</a:t>
                      </a:r>
                      <a:endParaRPr lang="de-CH" sz="16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20°C </a:t>
                      </a:r>
                      <a:r>
                        <a:rPr lang="cs-CZ" sz="1600" u="none" strike="noStrike" dirty="0">
                          <a:effectLst/>
                        </a:rPr>
                        <a:t>vzduch</a:t>
                      </a:r>
                      <a:r>
                        <a:rPr lang="de-CH" sz="1600" u="none" strike="noStrike" dirty="0">
                          <a:effectLst/>
                        </a:rPr>
                        <a:t> </a:t>
                      </a:r>
                      <a:endParaRPr lang="de-C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Norma</a:t>
                      </a:r>
                      <a:endParaRPr lang="de-C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cs-CZ" sz="16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Skutečnost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569671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Během navrtávání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&lt; 30l/h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0 l/h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142611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Dolní pozice vrtáku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&lt; 30l/h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0 l/h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2426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Horní pozice vrtáku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max. 10 ml/h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0 l/h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33236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6708906" y="1325335"/>
            <a:ext cx="4326224" cy="3532361"/>
            <a:chOff x="6708906" y="1502953"/>
            <a:chExt cx="4326224" cy="353236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8906" y="1502953"/>
              <a:ext cx="4326224" cy="3532361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6708906" y="3835217"/>
              <a:ext cx="678657" cy="214798"/>
            </a:xfrm>
            <a:prstGeom prst="rect">
              <a:avLst/>
            </a:prstGeom>
            <a:solidFill>
              <a:srgbClr val="1D99EE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708906" y="4050016"/>
              <a:ext cx="843117" cy="265883"/>
            </a:xfrm>
            <a:prstGeom prst="rect">
              <a:avLst/>
            </a:prstGeom>
            <a:solidFill>
              <a:srgbClr val="26A3FB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0887282" y="1502953"/>
              <a:ext cx="147848" cy="302827"/>
            </a:xfrm>
            <a:prstGeom prst="rect">
              <a:avLst/>
            </a:prstGeom>
            <a:solidFill>
              <a:srgbClr val="3DA5F7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1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r>
              <a:rPr lang="cs-CZ" dirty="0"/>
              <a:t>Inovativní svařovací zóna </a:t>
            </a:r>
            <a:r>
              <a:rPr lang="en-GB" dirty="0"/>
              <a:t>- </a:t>
            </a:r>
            <a:r>
              <a:rPr lang="cs-CZ" dirty="0"/>
              <a:t>d</a:t>
            </a:r>
            <a:r>
              <a:rPr lang="en-GB" dirty="0" err="1"/>
              <a:t>esign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1" y="1805780"/>
            <a:ext cx="4916296" cy="4375936"/>
          </a:xfrm>
        </p:spPr>
        <p:txBody>
          <a:bodyPr/>
          <a:lstStyle/>
          <a:p>
            <a:r>
              <a:rPr lang="cs-CZ" dirty="0"/>
              <a:t>Navrtávání skrz svařovací zónu</a:t>
            </a:r>
            <a:endParaRPr lang="de-CH" dirty="0"/>
          </a:p>
          <a:p>
            <a:r>
              <a:rPr lang="cs-CZ" dirty="0"/>
              <a:t>Prodloužená životnost, protože tvarovka nemá studenou zónu a nevykazuje tzv. odlupovací efekt</a:t>
            </a:r>
            <a:endParaRPr lang="en-GB" dirty="0"/>
          </a:p>
          <a:p>
            <a:pPr marL="0" indent="0">
              <a:buNone/>
            </a:pPr>
            <a:r>
              <a:rPr lang="cs-CZ" b="1" dirty="0">
                <a:solidFill>
                  <a:schemeClr val="bg2"/>
                </a:solidFill>
              </a:rPr>
              <a:t>Výhoda</a:t>
            </a:r>
            <a:r>
              <a:rPr lang="en-GB" b="1" dirty="0">
                <a:solidFill>
                  <a:schemeClr val="bg2"/>
                </a:solidFill>
              </a:rPr>
              <a:t>:</a:t>
            </a:r>
          </a:p>
          <a:p>
            <a:r>
              <a:rPr lang="cs-CZ" dirty="0"/>
              <a:t>Delší životnost znamená nižší celkové náklady na instalaci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Bezpečnost na stavbě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81" y="1940617"/>
            <a:ext cx="5865407" cy="3745423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586581" y="6447600"/>
            <a:ext cx="288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E2349-2063-4E01-8F1C-F1EFD8FFBA0D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4" y="893621"/>
            <a:ext cx="12192000" cy="52441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0CD81-3DF6-40DF-B4DD-734B99072DB7}" type="slidenum">
              <a:rPr lang="en-GB" smtClean="0"/>
              <a:t>24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965984"/>
            <a:ext cx="7867649" cy="919210"/>
          </a:xfr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cs-CZ" dirty="0"/>
              <a:t>Technické údaje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E3AF-D62E-47F6-8D8E-F76B570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AC96-51A0-4E7A-BA87-6953E3F52536}" type="slidenum">
              <a:rPr lang="en-GB" smtClean="0"/>
              <a:t>25</a:t>
            </a:fld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378" y="133468"/>
            <a:ext cx="1359310" cy="124212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517" y="1503981"/>
            <a:ext cx="12176967" cy="4645901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23586"/>
              </p:ext>
            </p:extLst>
          </p:nvPr>
        </p:nvGraphicFramePr>
        <p:xfrm>
          <a:off x="303865" y="1503981"/>
          <a:ext cx="10770823" cy="394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8566">
                  <a:extLst>
                    <a:ext uri="{9D8B030D-6E8A-4147-A177-3AD203B41FA5}">
                      <a16:colId xmlns:a16="http://schemas.microsoft.com/office/drawing/2014/main" val="239202605"/>
                    </a:ext>
                  </a:extLst>
                </a:gridCol>
                <a:gridCol w="6682257">
                  <a:extLst>
                    <a:ext uri="{9D8B030D-6E8A-4147-A177-3AD203B41FA5}">
                      <a16:colId xmlns:a16="http://schemas.microsoft.com/office/drawing/2014/main" val="1125976129"/>
                    </a:ext>
                  </a:extLst>
                </a:gridCol>
              </a:tblGrid>
              <a:tr h="658246">
                <a:tc gridSpan="2">
                  <a:txBody>
                    <a:bodyPr/>
                    <a:lstStyle/>
                    <a:p>
                      <a:r>
                        <a:rPr lang="cs-CZ" sz="3200" dirty="0"/>
                        <a:t>Technické údaje</a:t>
                      </a:r>
                      <a:endParaRPr lang="en-GB" sz="3200" dirty="0"/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49641"/>
                  </a:ext>
                </a:extLst>
              </a:tr>
              <a:tr h="181289"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chemeClr val="bg1"/>
                          </a:solidFill>
                        </a:rPr>
                        <a:t>Syst</a:t>
                      </a:r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é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 marL="121770" marR="121770" marT="60885" marB="60885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ELGEF Plus </a:t>
                      </a: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76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Produkt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Y-</a:t>
                      </a:r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Navrtávací odbočka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44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Dimenze hlavního řadu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770" marR="121770" marT="60885" marB="60885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d180 – d315</a:t>
                      </a: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315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MOP (bar)</a:t>
                      </a:r>
                    </a:p>
                  </a:txBody>
                  <a:tcPr marL="121770" marR="121770" marT="60885" marB="6088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Voda</a:t>
                      </a:r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PN16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Plyn</a:t>
                      </a:r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PN10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093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Spojovací technologie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Elektrosvařování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208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Těsnění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NBR –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Plyn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cs-CZ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voda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576593"/>
                  </a:ext>
                </a:extLst>
              </a:tr>
              <a:tr h="164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Příslušenství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Zkušební tlakové víčko</a:t>
                      </a:r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; ELGEF Plus </a:t>
                      </a:r>
                      <a:r>
                        <a:rPr lang="cs-CZ" sz="16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elektrovíčko</a:t>
                      </a:r>
                      <a:endParaRPr lang="en-GB" sz="1600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250583"/>
                  </a:ext>
                </a:extLst>
              </a:tr>
              <a:tr h="164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Svařovací čas a napětí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210 s; 40 V</a:t>
                      </a: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46804"/>
                  </a:ext>
                </a:extLst>
              </a:tr>
              <a:tr h="164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Doba chladnutí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 min</a:t>
                      </a: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719737"/>
                  </a:ext>
                </a:extLst>
              </a:tr>
            </a:tbl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cs-CZ" dirty="0"/>
              <a:t>Technické údaje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5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E3AF-D62E-47F6-8D8E-F76B570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E5B3-8705-4A54-9D5C-0AB6AED2F28D}" type="slidenum">
              <a:rPr lang="en-GB" smtClean="0"/>
              <a:t>26</a:t>
            </a:fld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378" y="133468"/>
            <a:ext cx="1359310" cy="124212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gray">
          <a:xfrm>
            <a:off x="4135395" y="1911500"/>
            <a:ext cx="7834077" cy="305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/>
          <p:cNvSpPr/>
          <p:nvPr/>
        </p:nvSpPr>
        <p:spPr>
          <a:xfrm>
            <a:off x="7517" y="1503981"/>
            <a:ext cx="12176967" cy="4645901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7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835477"/>
              </p:ext>
            </p:extLst>
          </p:nvPr>
        </p:nvGraphicFramePr>
        <p:xfrm>
          <a:off x="303865" y="1503981"/>
          <a:ext cx="3824321" cy="233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4321">
                  <a:extLst>
                    <a:ext uri="{9D8B030D-6E8A-4147-A177-3AD203B41FA5}">
                      <a16:colId xmlns:a16="http://schemas.microsoft.com/office/drawing/2014/main" val="239202605"/>
                    </a:ext>
                  </a:extLst>
                </a:gridCol>
              </a:tblGrid>
              <a:tr h="658246">
                <a:tc>
                  <a:txBody>
                    <a:bodyPr/>
                    <a:lstStyle/>
                    <a:p>
                      <a:r>
                        <a:rPr lang="cs-CZ" sz="3200" dirty="0"/>
                        <a:t>Technické údaje</a:t>
                      </a:r>
                      <a:endParaRPr lang="en-GB" sz="3200" dirty="0"/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849641"/>
                  </a:ext>
                </a:extLst>
              </a:tr>
              <a:tr h="493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Počet výrobků</a:t>
                      </a:r>
                      <a:r>
                        <a:rPr lang="en-GB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10</a:t>
                      </a:r>
                    </a:p>
                  </a:txBody>
                  <a:tcPr marL="121770" marR="121770" marT="60885" marB="6088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763350"/>
                  </a:ext>
                </a:extLst>
              </a:tr>
              <a:tr h="493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Počet dimenzí hlavního řadu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: 6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39107"/>
                  </a:ext>
                </a:extLst>
              </a:tr>
              <a:tr h="690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Odbočky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: d32 &amp; d63</a:t>
                      </a:r>
                    </a:p>
                  </a:txBody>
                  <a:tcPr marL="121770" marR="121770" marT="60885" marB="60885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250583"/>
                  </a:ext>
                </a:extLst>
              </a:tr>
            </a:tbl>
          </a:graphicData>
        </a:graphic>
      </p:graphicFrame>
      <p:sp>
        <p:nvSpPr>
          <p:cNvPr id="14" name="Rechteck 13"/>
          <p:cNvSpPr/>
          <p:nvPr/>
        </p:nvSpPr>
        <p:spPr bwMode="gray">
          <a:xfrm>
            <a:off x="4116413" y="2798988"/>
            <a:ext cx="7834077" cy="305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65" y="3968328"/>
            <a:ext cx="2443112" cy="188689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93" y="3968327"/>
            <a:ext cx="1118781" cy="188689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457" y="3050134"/>
            <a:ext cx="3678193" cy="254336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557" y="3084865"/>
            <a:ext cx="3526477" cy="2473200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3"/>
          </p:nvPr>
        </p:nvSpPr>
        <p:spPr>
          <a:xfrm>
            <a:off x="586579" y="360603"/>
            <a:ext cx="7281071" cy="255889"/>
          </a:xfrm>
        </p:spPr>
        <p:txBody>
          <a:bodyPr/>
          <a:lstStyle/>
          <a:p>
            <a:r>
              <a:rPr lang="en-GB" dirty="0" err="1"/>
              <a:t>Technické</a:t>
            </a:r>
            <a:r>
              <a:rPr lang="en-GB" dirty="0"/>
              <a:t> </a:t>
            </a:r>
            <a:r>
              <a:rPr lang="en-GB" dirty="0" err="1"/>
              <a:t>údaje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0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elektrosvářečky</a:t>
            </a:r>
            <a:endParaRPr lang="en-GB" dirty="0">
              <a:latin typeface="Geneva" panose="020B05030304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2D362-DA8B-4B6E-9CB9-33FF1FFE3613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>
          <a:xfrm>
            <a:off x="586579" y="360604"/>
            <a:ext cx="7281071" cy="315680"/>
          </a:xfrm>
        </p:spPr>
        <p:txBody>
          <a:bodyPr/>
          <a:lstStyle/>
          <a:p>
            <a:r>
              <a:rPr lang="cs-CZ" dirty="0"/>
              <a:t>Technické údaje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3" name="Inhaltsplatzhalter 2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22194482"/>
              </p:ext>
            </p:extLst>
          </p:nvPr>
        </p:nvGraphicFramePr>
        <p:xfrm>
          <a:off x="586580" y="4222367"/>
          <a:ext cx="7117504" cy="73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779">
                  <a:extLst>
                    <a:ext uri="{9D8B030D-6E8A-4147-A177-3AD203B41FA5}">
                      <a16:colId xmlns:a16="http://schemas.microsoft.com/office/drawing/2014/main" val="143791349"/>
                    </a:ext>
                  </a:extLst>
                </a:gridCol>
                <a:gridCol w="4415725">
                  <a:extLst>
                    <a:ext uri="{9D8B030D-6E8A-4147-A177-3AD203B41FA5}">
                      <a16:colId xmlns:a16="http://schemas.microsoft.com/office/drawing/2014/main" val="2662935489"/>
                    </a:ext>
                  </a:extLst>
                </a:gridCol>
              </a:tblGrid>
              <a:tr h="164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Svařovací čas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Napětí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210 s; 40 V</a:t>
                      </a:r>
                    </a:p>
                  </a:txBody>
                  <a:tcPr marL="121770" marR="121770" marT="60885" marB="608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881806"/>
                  </a:ext>
                </a:extLst>
              </a:tr>
              <a:tr h="164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Doba chladnutí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770" marR="121770" marT="60885" marB="608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 min</a:t>
                      </a:r>
                    </a:p>
                  </a:txBody>
                  <a:tcPr marL="121770" marR="121770" marT="60885" marB="608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760070"/>
                  </a:ext>
                </a:extLst>
              </a:tr>
            </a:tbl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 bwMode="gray">
          <a:xfrm>
            <a:off x="586581" y="1805780"/>
            <a:ext cx="7117503" cy="4375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Kompatibilní se standardními elektrosvářečkami s výstupem</a:t>
            </a:r>
            <a:r>
              <a:rPr lang="de-CH" dirty="0"/>
              <a:t> 40 V</a:t>
            </a:r>
          </a:p>
          <a:p>
            <a:r>
              <a:rPr lang="cs-CZ" dirty="0"/>
              <a:t>Např. </a:t>
            </a:r>
            <a:r>
              <a:rPr lang="de-CH" dirty="0"/>
              <a:t>MSA</a:t>
            </a:r>
            <a:r>
              <a:rPr lang="cs-CZ" dirty="0"/>
              <a:t>, </a:t>
            </a:r>
            <a:r>
              <a:rPr lang="cs-CZ" dirty="0" err="1"/>
              <a:t>Friamat</a:t>
            </a:r>
            <a:endParaRPr lang="de-DE" dirty="0"/>
          </a:p>
        </p:txBody>
      </p:sp>
      <p:pic>
        <p:nvPicPr>
          <p:cNvPr id="2050" name="Picture 2" descr="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31" y="1429406"/>
            <a:ext cx="2888014" cy="48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Návod k montáži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9F1A2-8D8B-41BF-8DF6-C05B165E1E02}" type="slidenum">
              <a:rPr lang="en-GB" smtClean="0"/>
              <a:t>28</a:t>
            </a:fld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51" y="1053482"/>
            <a:ext cx="7873680" cy="5313736"/>
          </a:xfrm>
          <a:prstGeom prst="rect">
            <a:avLst/>
          </a:prstGeom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">
            <a:extLst>
              <a:ext uri="{FF2B5EF4-FFF2-40B4-BE49-F238E27FC236}">
                <a16:creationId xmlns:a16="http://schemas.microsoft.com/office/drawing/2014/main" id="{9B9B28FA-96FA-4DC6-BF5C-BD6B48A23C96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6137189" y="3411983"/>
            <a:ext cx="5472200" cy="277496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B9B28FA-96FA-4DC6-BF5C-BD6B48A23C9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6137187" y="585482"/>
            <a:ext cx="5472201" cy="560146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r>
              <a:rPr lang="cs-CZ" dirty="0">
                <a:latin typeface="Rockwell" panose="02060603020205020403" pitchFamily="18" charset="0"/>
              </a:rPr>
              <a:t>Balení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719D-81DC-493C-980D-75F98BB1729E}" type="slidenum">
              <a:rPr lang="en-GB" smtClean="0"/>
              <a:t>29</a:t>
            </a:fld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586581" y="1805780"/>
            <a:ext cx="5241113" cy="4375936"/>
          </a:xfrm>
        </p:spPr>
        <p:txBody>
          <a:bodyPr/>
          <a:lstStyle/>
          <a:p>
            <a:r>
              <a:rPr lang="cs-CZ" dirty="0"/>
              <a:t>Každá tvarovka je zabalena v sáčku z </a:t>
            </a:r>
            <a:r>
              <a:rPr lang="de-CH" dirty="0"/>
              <a:t>PE-LD</a:t>
            </a:r>
          </a:p>
          <a:p>
            <a:r>
              <a:rPr lang="cs-CZ" dirty="0"/>
              <a:t>„</a:t>
            </a:r>
            <a:r>
              <a:rPr lang="cs-CZ" dirty="0" err="1"/>
              <a:t>Naklikávací</a:t>
            </a:r>
            <a:r>
              <a:rPr lang="cs-CZ" dirty="0"/>
              <a:t>“ systém pro rychlejší montáž</a:t>
            </a:r>
            <a:endParaRPr lang="de-CH" dirty="0"/>
          </a:p>
          <a:p>
            <a:r>
              <a:rPr lang="cs-CZ" dirty="0"/>
              <a:t>Baleno po dvou sedlech v kartonové krabici</a:t>
            </a:r>
            <a:endParaRPr lang="de-CH" dirty="0"/>
          </a:p>
          <a:p>
            <a:r>
              <a:rPr lang="cs-CZ" dirty="0"/>
              <a:t>Paletové balení</a:t>
            </a:r>
            <a:r>
              <a:rPr lang="de-CH" dirty="0"/>
              <a:t>: 27 </a:t>
            </a:r>
            <a:r>
              <a:rPr lang="cs-CZ" dirty="0"/>
              <a:t>kartonových krabic</a:t>
            </a:r>
            <a:endParaRPr lang="de-CH" dirty="0"/>
          </a:p>
          <a:p>
            <a:r>
              <a:rPr lang="cs-CZ" dirty="0"/>
              <a:t>Ke každé tvarovce je přibalen montážní návod</a:t>
            </a:r>
            <a:endParaRPr lang="de-DE" dirty="0"/>
          </a:p>
        </p:txBody>
      </p:sp>
      <p:pic>
        <p:nvPicPr>
          <p:cNvPr id="6" name="Picture 4" descr="d9b0bcf1-f0f6-48cc-9d3a-98d853c11a63@georgfisch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8" b="97393" l="0" r="100000">
                        <a14:backgroundMark x1="7471" y1="83896" x2="26092" y2="98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2"/>
          <a:stretch/>
        </p:blipFill>
        <p:spPr bwMode="auto">
          <a:xfrm>
            <a:off x="7036804" y="3583095"/>
            <a:ext cx="3758682" cy="254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1" b="93455" l="11133" r="93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6" r="6215" b="5700"/>
          <a:stretch/>
        </p:blipFill>
        <p:spPr>
          <a:xfrm>
            <a:off x="7372296" y="585482"/>
            <a:ext cx="3081698" cy="2769556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ED75-97FF-414F-B6C3-86F5D65A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Patent</a:t>
            </a:r>
            <a:r>
              <a:rPr lang="cs-CZ" dirty="0"/>
              <a:t>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E3AF-D62E-47F6-8D8E-F76B570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F0B2-A2CB-48B7-992A-E18AA99BEEF4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25AAE-0C1B-4F8B-A4D1-5146AEB5A8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5255" y="1663631"/>
            <a:ext cx="2355069" cy="495986"/>
          </a:xfrm>
        </p:spPr>
        <p:txBody>
          <a:bodyPr/>
          <a:lstStyle/>
          <a:p>
            <a:r>
              <a:rPr lang="cs-CZ" dirty="0"/>
              <a:t>Design</a:t>
            </a:r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24" y="2301767"/>
            <a:ext cx="2732269" cy="3934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859" y="2053773"/>
            <a:ext cx="2708785" cy="41863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391" y="2053773"/>
            <a:ext cx="2544115" cy="4186303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0925AAE-0C1B-4F8B-A4D1-5146AEB5A8EB}"/>
              </a:ext>
            </a:extLst>
          </p:cNvPr>
          <p:cNvSpPr txBox="1">
            <a:spLocks/>
          </p:cNvSpPr>
          <p:nvPr/>
        </p:nvSpPr>
        <p:spPr bwMode="gray">
          <a:xfrm>
            <a:off x="5027201" y="1663631"/>
            <a:ext cx="1673144" cy="495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Svařovací zóna</a:t>
            </a:r>
            <a:r>
              <a:rPr lang="en-GB" dirty="0"/>
              <a:t>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0925AAE-0C1B-4F8B-A4D1-5146AEB5A8EB}"/>
              </a:ext>
            </a:extLst>
          </p:cNvPr>
          <p:cNvSpPr txBox="1">
            <a:spLocks/>
          </p:cNvSpPr>
          <p:nvPr/>
        </p:nvSpPr>
        <p:spPr bwMode="gray">
          <a:xfrm>
            <a:off x="1852753" y="1669216"/>
            <a:ext cx="2319854" cy="495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Rychloupínací systém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Etikety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BF6-8022-4A4D-9EF8-3885428D3DBA}" type="slidenum">
              <a:rPr lang="en-GB" smtClean="0"/>
              <a:t>30</a:t>
            </a:fld>
            <a:endParaRPr lang="en-GB" dirty="0"/>
          </a:p>
        </p:txBody>
      </p:sp>
      <p:sp>
        <p:nvSpPr>
          <p:cNvPr id="10" name="Inhaltsplatzhalter 1"/>
          <p:cNvSpPr>
            <a:spLocks noGrp="1"/>
          </p:cNvSpPr>
          <p:nvPr>
            <p:ph idx="4294967295"/>
          </p:nvPr>
        </p:nvSpPr>
        <p:spPr>
          <a:xfrm>
            <a:off x="586580" y="1650602"/>
            <a:ext cx="4114052" cy="45234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cs-CZ" b="1" dirty="0"/>
              <a:t>Sáček</a:t>
            </a:r>
            <a:endParaRPr lang="en-GB" b="1" dirty="0"/>
          </a:p>
        </p:txBody>
      </p:sp>
      <p:sp>
        <p:nvSpPr>
          <p:cNvPr id="11" name="Rechteck 10"/>
          <p:cNvSpPr/>
          <p:nvPr/>
        </p:nvSpPr>
        <p:spPr>
          <a:xfrm>
            <a:off x="4478255" y="1650602"/>
            <a:ext cx="2691290" cy="33855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600" b="1" dirty="0"/>
              <a:t>Kartonová krabice</a:t>
            </a:r>
            <a:endParaRPr lang="en-GB" sz="16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86579" y="2102948"/>
            <a:ext cx="3976157" cy="3379005"/>
            <a:chOff x="201961" y="2102948"/>
            <a:chExt cx="4367732" cy="3711772"/>
          </a:xfrm>
        </p:grpSpPr>
        <p:sp>
          <p:nvSpPr>
            <p:cNvPr id="6" name="Rechteck 5"/>
            <p:cNvSpPr/>
            <p:nvPr/>
          </p:nvSpPr>
          <p:spPr>
            <a:xfrm>
              <a:off x="3179756" y="3595149"/>
              <a:ext cx="144016" cy="176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961" y="2102948"/>
              <a:ext cx="4367732" cy="3711772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3179756" y="3595149"/>
              <a:ext cx="144016" cy="176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039" y="2318639"/>
              <a:ext cx="554432" cy="5995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>
            <a:xfrm>
              <a:off x="554409" y="5178258"/>
              <a:ext cx="4017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dirty="0"/>
                <a:t>12</a:t>
              </a:r>
              <a:endParaRPr lang="de-DE" sz="8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562736" y="2102948"/>
            <a:ext cx="6640309" cy="2142707"/>
            <a:chOff x="4569693" y="2102948"/>
            <a:chExt cx="7294252" cy="2353722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9693" y="2102948"/>
              <a:ext cx="7294252" cy="2353722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3218" y="3556123"/>
              <a:ext cx="554432" cy="599560"/>
            </a:xfrm>
            <a:prstGeom prst="rect">
              <a:avLst/>
            </a:prstGeom>
          </p:spPr>
        </p:pic>
      </p:grp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6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Etiketa se svařovacím kódem / kódem zpětné sledovatelnosti</a:t>
            </a:r>
            <a:endParaRPr lang="de-DE" dirty="0">
              <a:latin typeface="Geneva" panose="020B050303040404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97FBA-94A0-48A2-ACAD-B017EC2392C8}" type="slidenum">
              <a:rPr lang="en-GB" smtClean="0"/>
              <a:t>31</a:t>
            </a:fld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140" y="2743720"/>
            <a:ext cx="4244723" cy="152204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81" y="2479590"/>
            <a:ext cx="3796693" cy="2561610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>
            <a:off x="6262293" y="4265763"/>
            <a:ext cx="187822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8140519" y="4265763"/>
            <a:ext cx="2166552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feil nach links 17"/>
          <p:cNvSpPr/>
          <p:nvPr/>
        </p:nvSpPr>
        <p:spPr bwMode="gray">
          <a:xfrm>
            <a:off x="4539386" y="3047550"/>
            <a:ext cx="1462328" cy="484632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78185">
            <a:off x="3106168" y="3250889"/>
            <a:ext cx="396000" cy="147194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gray">
          <a:xfrm>
            <a:off x="9457038" y="3369276"/>
            <a:ext cx="181232" cy="135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86579" y="585482"/>
            <a:ext cx="11022809" cy="936000"/>
          </a:xfrm>
        </p:spPr>
        <p:txBody>
          <a:bodyPr/>
          <a:lstStyle/>
          <a:p>
            <a:r>
              <a:rPr lang="cs-CZ" dirty="0">
                <a:latin typeface="Rockwell" panose="02060603020205020403" pitchFamily="18" charset="0"/>
              </a:rPr>
              <a:t>Certifikáty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04DF-A47B-4E9D-A575-64279A6842A5}" type="slidenum">
              <a:rPr lang="en-GB" smtClean="0"/>
              <a:t>32</a:t>
            </a:fld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7272727" y="1507530"/>
            <a:ext cx="2040605" cy="4346057"/>
            <a:chOff x="7150808" y="1521482"/>
            <a:chExt cx="1793298" cy="3819347"/>
          </a:xfrm>
        </p:grpSpPr>
        <p:pic>
          <p:nvPicPr>
            <p:cNvPr id="4100" name="Picture 4" descr="DVGW Website: Startseite - DVGW Deutscher Verein des Gas- und Wasserfach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671" y="1521482"/>
              <a:ext cx="1269573" cy="89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SVGW als Kooperationspartner der AQUA Suisse Zürich - AQUA Suisse Zürich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125" y="2712167"/>
              <a:ext cx="1376664" cy="551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ÖVGW-Kongress und Fachmesse Wasser Gas 2021 | Diehl Meter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808" y="3551099"/>
              <a:ext cx="1793298" cy="97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Kiwa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763" y="4791258"/>
              <a:ext cx="1555389" cy="54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02364"/>
              </p:ext>
            </p:extLst>
          </p:nvPr>
        </p:nvGraphicFramePr>
        <p:xfrm>
          <a:off x="586579" y="1521482"/>
          <a:ext cx="6437368" cy="1902895"/>
        </p:xfrm>
        <a:graphic>
          <a:graphicData uri="http://schemas.openxmlformats.org/drawingml/2006/table">
            <a:tbl>
              <a:tblPr/>
              <a:tblGrid>
                <a:gridCol w="2453183">
                  <a:extLst>
                    <a:ext uri="{9D8B030D-6E8A-4147-A177-3AD203B41FA5}">
                      <a16:colId xmlns:a16="http://schemas.microsoft.com/office/drawing/2014/main" val="2387243977"/>
                    </a:ext>
                  </a:extLst>
                </a:gridCol>
                <a:gridCol w="3984185">
                  <a:extLst>
                    <a:ext uri="{9D8B030D-6E8A-4147-A177-3AD203B41FA5}">
                      <a16:colId xmlns:a16="http://schemas.microsoft.com/office/drawing/2014/main" val="202702042"/>
                    </a:ext>
                  </a:extLst>
                </a:gridCol>
              </a:tblGrid>
              <a:tr h="5561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Certifikáty</a:t>
                      </a:r>
                      <a:r>
                        <a:rPr lang="de-CH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Y-</a:t>
                      </a:r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Navrtávací </a:t>
                      </a:r>
                      <a:r>
                        <a:rPr lang="cs-CZ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elektrotvarovky</a:t>
                      </a:r>
                      <a:r>
                        <a:rPr lang="de-CH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d180 – d315</a:t>
                      </a:r>
                      <a:endParaRPr lang="de-CH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526906"/>
                  </a:ext>
                </a:extLst>
              </a:tr>
              <a:tr h="22993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Od uvedení na trh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UBA KTW-BWGL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148868"/>
                  </a:ext>
                </a:extLst>
              </a:tr>
              <a:tr h="2299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DVGW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631643"/>
                  </a:ext>
                </a:extLst>
              </a:tr>
              <a:tr h="218981">
                <a:tc vMerge="1">
                  <a:txBody>
                    <a:bodyPr/>
                    <a:lstStyle/>
                    <a:p>
                      <a:pPr algn="ctr" fontAlgn="ctr"/>
                      <a:endParaRPr lang="de-CH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ÖVGW (+ON)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39125"/>
                  </a:ext>
                </a:extLst>
              </a:tr>
              <a:tr h="2189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SVGW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639768"/>
                  </a:ext>
                </a:extLst>
              </a:tr>
              <a:tr h="2189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KIWA Wasser &amp; </a:t>
                      </a:r>
                      <a:r>
                        <a:rPr lang="de-C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Gastec</a:t>
                      </a:r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QA incl. H2</a:t>
                      </a:r>
                      <a:r>
                        <a:rPr lang="de-CH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CH" sz="12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775201"/>
                  </a:ext>
                </a:extLst>
              </a:tr>
              <a:tr h="2299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152560"/>
                  </a:ext>
                </a:extLst>
              </a:tr>
            </a:tbl>
          </a:graphicData>
        </a:graphic>
      </p:graphicFrame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5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175489" y="3585903"/>
            <a:ext cx="4571131" cy="923330"/>
          </a:xfrm>
          <a:prstGeom prst="rect">
            <a:avLst/>
          </a:prstGeom>
          <a:solidFill>
            <a:schemeClr val="hlink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cs-CZ" b="1" dirty="0">
                <a:solidFill>
                  <a:srgbClr val="FFFFFF"/>
                </a:solidFill>
              </a:rPr>
              <a:t>Zaslepení navrtávací komory</a:t>
            </a:r>
            <a:r>
              <a:rPr lang="en-GB" b="1" dirty="0">
                <a:solidFill>
                  <a:srgbClr val="FFFFFF"/>
                </a:solidFill>
              </a:rPr>
              <a:t>:</a:t>
            </a:r>
          </a:p>
          <a:p>
            <a:r>
              <a:rPr lang="cs-CZ" dirty="0">
                <a:solidFill>
                  <a:srgbClr val="FFFFFF"/>
                </a:solidFill>
              </a:rPr>
              <a:t>Odbočka</a:t>
            </a:r>
            <a:r>
              <a:rPr lang="en-GB" dirty="0">
                <a:solidFill>
                  <a:srgbClr val="FFFFFF"/>
                </a:solidFill>
              </a:rPr>
              <a:t> d32 – </a:t>
            </a:r>
            <a:r>
              <a:rPr lang="cs-CZ" dirty="0">
                <a:solidFill>
                  <a:srgbClr val="FFFFFF"/>
                </a:solidFill>
              </a:rPr>
              <a:t>víčko</a:t>
            </a:r>
            <a:r>
              <a:rPr lang="en-GB" dirty="0">
                <a:solidFill>
                  <a:srgbClr val="FFFFFF"/>
                </a:solidFill>
              </a:rPr>
              <a:t> d50 - 753961610</a:t>
            </a:r>
          </a:p>
          <a:p>
            <a:r>
              <a:rPr lang="cs-CZ" dirty="0">
                <a:solidFill>
                  <a:srgbClr val="FFFFFF"/>
                </a:solidFill>
              </a:rPr>
              <a:t>Odbočka</a:t>
            </a:r>
            <a:r>
              <a:rPr lang="en-GB" dirty="0">
                <a:solidFill>
                  <a:srgbClr val="FFFFFF"/>
                </a:solidFill>
              </a:rPr>
              <a:t> d63 – </a:t>
            </a:r>
            <a:r>
              <a:rPr lang="cs-CZ" dirty="0">
                <a:solidFill>
                  <a:srgbClr val="FFFFFF"/>
                </a:solidFill>
              </a:rPr>
              <a:t>víčko</a:t>
            </a:r>
            <a:r>
              <a:rPr lang="en-GB" dirty="0">
                <a:solidFill>
                  <a:srgbClr val="FFFFFF"/>
                </a:solidFill>
              </a:rPr>
              <a:t> d63 - 753961611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9A42-19C0-468F-8BFD-A9A23A2BEAAE}" type="slidenum">
              <a:rPr lang="en-GB" smtClean="0"/>
              <a:t>33</a:t>
            </a:fld>
            <a:endParaRPr lang="en-GB" dirty="0"/>
          </a:p>
        </p:txBody>
      </p:sp>
      <p:sp>
        <p:nvSpPr>
          <p:cNvPr id="24" name="Textfeld 23"/>
          <p:cNvSpPr txBox="1"/>
          <p:nvPr/>
        </p:nvSpPr>
        <p:spPr>
          <a:xfrm>
            <a:off x="3175488" y="2145354"/>
            <a:ext cx="4571131" cy="646331"/>
          </a:xfrm>
          <a:prstGeom prst="rect">
            <a:avLst/>
          </a:prstGeom>
          <a:solidFill>
            <a:schemeClr val="hlink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cs-CZ" b="1" dirty="0">
                <a:solidFill>
                  <a:srgbClr val="FFFFFF"/>
                </a:solidFill>
              </a:rPr>
              <a:t>Zkušební víčko</a:t>
            </a:r>
            <a:r>
              <a:rPr lang="en-GB" b="1" dirty="0">
                <a:solidFill>
                  <a:srgbClr val="FFFFFF"/>
                </a:solidFill>
              </a:rPr>
              <a:t>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799199290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665737" flipH="1">
            <a:off x="944124" y="3663392"/>
            <a:ext cx="1268559" cy="1162213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3175489" y="5202431"/>
            <a:ext cx="4571131" cy="646331"/>
          </a:xfrm>
          <a:prstGeom prst="rect">
            <a:avLst/>
          </a:prstGeom>
          <a:solidFill>
            <a:schemeClr val="hlink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rgbClr val="FFFFFF"/>
                </a:solidFill>
              </a:rPr>
              <a:t>ELGEF Plus </a:t>
            </a:r>
            <a:r>
              <a:rPr lang="cs-CZ" b="1" dirty="0">
                <a:solidFill>
                  <a:srgbClr val="FFFFFF"/>
                </a:solidFill>
              </a:rPr>
              <a:t>navrtávací a montážní klíč</a:t>
            </a:r>
            <a:r>
              <a:rPr lang="en-US" b="1" dirty="0">
                <a:solidFill>
                  <a:srgbClr val="FFFFFF"/>
                </a:solidFill>
              </a:rPr>
              <a:t>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799198047 </a:t>
            </a:r>
          </a:p>
        </p:txBody>
      </p:sp>
      <p:pic>
        <p:nvPicPr>
          <p:cNvPr id="5123" name="Picture 3" descr="https://www.gfps.com/content/dam/gfps/com/images/pim/image-web/2/1/5/3/0/6/1/DreaqWwqj.jpg.thumb.950.950.pn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5" b="26103"/>
          <a:stretch/>
        </p:blipFill>
        <p:spPr bwMode="auto">
          <a:xfrm>
            <a:off x="391271" y="5101795"/>
            <a:ext cx="2374264" cy="8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Příslušenství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"/>
          <a:stretch/>
        </p:blipFill>
        <p:spPr>
          <a:xfrm>
            <a:off x="8006474" y="1501748"/>
            <a:ext cx="4185526" cy="4511548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451291" y="1739104"/>
            <a:ext cx="2464345" cy="1466949"/>
            <a:chOff x="451291" y="1739104"/>
            <a:chExt cx="2464345" cy="146694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0" t="51411" r="64654" b="19400"/>
            <a:stretch/>
          </p:blipFill>
          <p:spPr>
            <a:xfrm>
              <a:off x="451291" y="1792400"/>
              <a:ext cx="1029576" cy="132374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6749" y="1739104"/>
              <a:ext cx="1358887" cy="1466949"/>
            </a:xfrm>
            <a:prstGeom prst="rect">
              <a:avLst/>
            </a:prstGeom>
          </p:spPr>
        </p:pic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2F08-EDA3-4D3F-8C38-EF9A195DEA75}" type="slidenum">
              <a:rPr lang="en-GB" smtClean="0"/>
              <a:t>4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5371" r="477"/>
          <a:stretch/>
        </p:blipFill>
        <p:spPr>
          <a:xfrm>
            <a:off x="586579" y="1933176"/>
            <a:ext cx="6194231" cy="39537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2587" t="18316" b="13677"/>
          <a:stretch/>
        </p:blipFill>
        <p:spPr>
          <a:xfrm>
            <a:off x="6891688" y="1933176"/>
            <a:ext cx="4717699" cy="220568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v </a:t>
            </a:r>
            <a:r>
              <a:rPr lang="en-US" dirty="0"/>
              <a:t>Schaffhausen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cs-CZ" dirty="0"/>
              <a:t>Švýcarsko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 bwMode="gray">
          <a:xfrm>
            <a:off x="586579" y="5553584"/>
            <a:ext cx="6194231" cy="33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000" dirty="0"/>
              <a:t>      GF Piping Systems, Schaffhausen (</a:t>
            </a:r>
            <a:r>
              <a:rPr lang="cs-CZ" sz="1000" dirty="0"/>
              <a:t>Švýcarsko</a:t>
            </a:r>
            <a:r>
              <a:rPr lang="en-US" sz="1000" dirty="0"/>
              <a:t>)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6891688" y="4260927"/>
            <a:ext cx="4717699" cy="1617044"/>
          </a:xfrm>
          <a:prstGeom prst="rect">
            <a:avLst/>
          </a:prstGeom>
          <a:blipFill>
            <a:blip r:embed="rId4"/>
            <a:srcRect/>
            <a:stretch>
              <a:fillRect t="-49057" b="-490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3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Součást systému </a:t>
            </a:r>
            <a:r>
              <a:rPr lang="en-US" dirty="0"/>
              <a:t>ELGEF Plus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14022" r="183" b="12588"/>
          <a:stretch/>
        </p:blipFill>
        <p:spPr>
          <a:xfrm>
            <a:off x="1983" y="1102659"/>
            <a:ext cx="12192000" cy="5079066"/>
          </a:xfrm>
          <a:prstGeom prst="rect">
            <a:avLst/>
          </a:prstGeom>
        </p:spPr>
      </p:pic>
      <p:sp>
        <p:nvSpPr>
          <p:cNvPr id="12" name="Inhaltsplatzhalter 1"/>
          <p:cNvSpPr txBox="1">
            <a:spLocks/>
          </p:cNvSpPr>
          <p:nvPr/>
        </p:nvSpPr>
        <p:spPr>
          <a:xfrm>
            <a:off x="0" y="4203249"/>
            <a:ext cx="6285470" cy="197847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anchor="ctr"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2838" indent="0" defTabSz="927100">
              <a:buFont typeface="Wingdings" panose="05000000000000000000" pitchFamily="2" charset="2"/>
              <a:buNone/>
            </a:pPr>
            <a:r>
              <a:rPr lang="cs-CZ" b="1" dirty="0"/>
              <a:t>Použití</a:t>
            </a:r>
            <a:r>
              <a:rPr lang="en-GB" b="1" dirty="0"/>
              <a:t>:</a:t>
            </a:r>
          </a:p>
          <a:p>
            <a:pPr marL="2565400" lvl="3" defTabSz="9271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Plyn a voda</a:t>
            </a:r>
            <a:endParaRPr lang="en-GB" dirty="0"/>
          </a:p>
          <a:p>
            <a:pPr marL="2565400" lvl="3" defTabSz="9271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Domovní přípojky</a:t>
            </a:r>
            <a:endParaRPr lang="en-GB" dirty="0"/>
          </a:p>
          <a:p>
            <a:pPr marL="2565400" lvl="3" defTabSz="9271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Navrtání pod tlakem</a:t>
            </a:r>
            <a:endParaRPr lang="en-GB" dirty="0"/>
          </a:p>
          <a:p>
            <a:pPr marL="2565400" lvl="3" defTabSz="9271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Nové přípojky</a:t>
            </a:r>
            <a:r>
              <a:rPr lang="en-GB" dirty="0"/>
              <a:t> </a:t>
            </a:r>
          </a:p>
          <a:p>
            <a:pPr marL="2565400" lvl="3" defTabSz="927100">
              <a:buClr>
                <a:srgbClr val="00629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dirty="0"/>
              <a:t>Přípojky na již provozovaném řadu</a:t>
            </a:r>
            <a:endParaRPr lang="en-GB" dirty="0"/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 bwMode="gray">
          <a:xfrm>
            <a:off x="586581" y="5771325"/>
            <a:ext cx="288000" cy="144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E132E0-C79F-42A3-B2C7-6956CBBE4973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03249"/>
            <a:ext cx="2052360" cy="1972733"/>
          </a:xfrm>
          <a:prstGeom prst="rect">
            <a:avLst/>
          </a:prstGeom>
        </p:spPr>
      </p:pic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86581" y="6447600"/>
            <a:ext cx="288000" cy="144000"/>
          </a:xfrm>
        </p:spPr>
        <p:txBody>
          <a:bodyPr/>
          <a:lstStyle/>
          <a:p>
            <a:fld id="{B53DEAF6-CB32-4E96-98C6-15D6AFD89E5C}" type="slidenum">
              <a:rPr lang="en-US" smtClean="0"/>
              <a:t>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86579" y="215971"/>
            <a:ext cx="11022809" cy="936000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</a:rPr>
              <a:t>GF </a:t>
            </a:r>
            <a:r>
              <a:rPr lang="cs-CZ" dirty="0">
                <a:solidFill>
                  <a:schemeClr val="dk1"/>
                </a:solidFill>
                <a:latin typeface="Rockwell" panose="02060603020205020403" pitchFamily="18" charset="0"/>
              </a:rPr>
              <a:t>inženýrské sítě</a:t>
            </a:r>
            <a:r>
              <a:rPr lang="en-US" dirty="0">
                <a:solidFill>
                  <a:schemeClr val="dk1"/>
                </a:solidFill>
                <a:latin typeface="Geneva" panose="020B0503030404040204" pitchFamily="34" charset="0"/>
              </a:rPr>
              <a:t> </a:t>
            </a:r>
            <a:r>
              <a:rPr lang="de-CH" b="0" dirty="0"/>
              <a:t>–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</a:rPr>
              <a:t> </a:t>
            </a:r>
            <a:r>
              <a:rPr lang="cs-CZ" dirty="0">
                <a:solidFill>
                  <a:schemeClr val="dk1"/>
                </a:solidFill>
                <a:latin typeface="Rockwell" panose="02060603020205020403" pitchFamily="18" charset="0"/>
              </a:rPr>
              <a:t>kompletní systém</a:t>
            </a:r>
            <a:endParaRPr lang="en-US" dirty="0">
              <a:solidFill>
                <a:schemeClr val="dk1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A9EB-55AF-4F2D-8FC5-0D56F023ECE1}" type="slidenum">
              <a:rPr lang="en-US" smtClean="0"/>
              <a:t>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b="-1"/>
          <a:stretch/>
        </p:blipFill>
        <p:spPr bwMode="auto">
          <a:xfrm>
            <a:off x="1923995" y="3874003"/>
            <a:ext cx="1856980" cy="9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4F2EA"/>
              </a:clrFrom>
              <a:clrTo>
                <a:srgbClr val="F4F2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3257"/>
          <a:stretch/>
        </p:blipFill>
        <p:spPr bwMode="auto">
          <a:xfrm>
            <a:off x="8216607" y="4557530"/>
            <a:ext cx="1455587" cy="7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/>
          <a:stretch/>
        </p:blipFill>
        <p:spPr bwMode="auto">
          <a:xfrm>
            <a:off x="8729368" y="3191945"/>
            <a:ext cx="1273162" cy="8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/>
          <a:srcRect t="4829" b="1883"/>
          <a:stretch/>
        </p:blipFill>
        <p:spPr>
          <a:xfrm>
            <a:off x="2765003" y="5041220"/>
            <a:ext cx="2175054" cy="1225974"/>
          </a:xfrm>
          <a:prstGeom prst="snip1Rect">
            <a:avLst>
              <a:gd name="adj" fmla="val 50000"/>
            </a:avLst>
          </a:prstGeom>
        </p:spPr>
      </p:pic>
      <p:sp>
        <p:nvSpPr>
          <p:cNvPr id="7" name="Textfeld 6"/>
          <p:cNvSpPr txBox="1"/>
          <p:nvPr/>
        </p:nvSpPr>
        <p:spPr bwMode="gray">
          <a:xfrm>
            <a:off x="9934461" y="2094978"/>
            <a:ext cx="1892067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200" b="1" dirty="0" err="1">
                <a:solidFill>
                  <a:schemeClr val="hlink"/>
                </a:solidFill>
              </a:rPr>
              <a:t>Elektrotvarovky</a:t>
            </a:r>
            <a:endParaRPr lang="en-US" sz="1200" b="1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  <a:r>
              <a:rPr lang="cs-CZ" sz="105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050" b="1" dirty="0">
                <a:solidFill>
                  <a:schemeClr val="tx1"/>
                </a:solidFill>
                <a:latin typeface="Arial" panose="020B0604020202020204" pitchFamily="34" charset="0"/>
              </a:rPr>
              <a:t>1200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mm</a:t>
            </a:r>
          </a:p>
        </p:txBody>
      </p:sp>
      <p:sp>
        <p:nvSpPr>
          <p:cNvPr id="16" name="Textfeld 15"/>
          <p:cNvSpPr txBox="1"/>
          <p:nvPr/>
        </p:nvSpPr>
        <p:spPr bwMode="gray">
          <a:xfrm>
            <a:off x="9934461" y="4816937"/>
            <a:ext cx="1453479" cy="3414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200" b="1" dirty="0" err="1">
                <a:solidFill>
                  <a:schemeClr val="hlink"/>
                </a:solidFill>
              </a:rPr>
              <a:t>iJoint</a:t>
            </a:r>
            <a:endParaRPr lang="en-US" sz="1200" b="1" dirty="0">
              <a:solidFill>
                <a:schemeClr val="hlink"/>
              </a:solidFill>
            </a:endParaRPr>
          </a:p>
          <a:p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110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17" name="Textfeld 16"/>
          <p:cNvSpPr txBox="1"/>
          <p:nvPr/>
        </p:nvSpPr>
        <p:spPr bwMode="gray">
          <a:xfrm>
            <a:off x="366562" y="4228333"/>
            <a:ext cx="1453479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cs-CZ" sz="1200" b="1" dirty="0" err="1">
                <a:solidFill>
                  <a:schemeClr val="hlink"/>
                </a:solidFill>
              </a:rPr>
              <a:t>Multitoleranční</a:t>
            </a:r>
            <a:r>
              <a:rPr lang="cs-CZ" sz="1200" b="1" dirty="0">
                <a:solidFill>
                  <a:schemeClr val="hlink"/>
                </a:solidFill>
              </a:rPr>
              <a:t>  tvarovky</a:t>
            </a:r>
            <a:endParaRPr lang="en-US" sz="1200" b="1" dirty="0">
              <a:solidFill>
                <a:schemeClr val="hlink"/>
              </a:solidFill>
            </a:endParaRPr>
          </a:p>
          <a:p>
            <a:pPr algn="r"/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2200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23" name="Textfeld 22"/>
          <p:cNvSpPr txBox="1"/>
          <p:nvPr/>
        </p:nvSpPr>
        <p:spPr bwMode="gray">
          <a:xfrm>
            <a:off x="427597" y="5522273"/>
            <a:ext cx="2323916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cs-CZ" sz="1200" b="1" dirty="0">
                <a:solidFill>
                  <a:schemeClr val="hlink"/>
                </a:solidFill>
              </a:rPr>
              <a:t>Svářečky</a:t>
            </a:r>
            <a:r>
              <a:rPr lang="en-US" sz="1200" b="1" dirty="0">
                <a:solidFill>
                  <a:schemeClr val="hlink"/>
                </a:solidFill>
              </a:rPr>
              <a:t> &amp; </a:t>
            </a:r>
            <a:r>
              <a:rPr lang="cs-CZ" sz="1200" b="1" dirty="0">
                <a:solidFill>
                  <a:schemeClr val="hlink"/>
                </a:solidFill>
              </a:rPr>
              <a:t>nářadí</a:t>
            </a:r>
            <a:endParaRPr lang="en-US" sz="1200" b="1" dirty="0">
              <a:solidFill>
                <a:schemeClr val="hlink"/>
              </a:solidFill>
            </a:endParaRPr>
          </a:p>
          <a:p>
            <a:pPr algn="r"/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/>
              <a:t>2000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pic>
        <p:nvPicPr>
          <p:cNvPr id="2052" name="Picture 4" descr="https://www.gfps.com/content/dam/gfps/com/images/pim/image-web/3/1/6/4/1/4Pd31wOoN.jpg.thumb.950.950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48" y="1916929"/>
            <a:ext cx="908018" cy="6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 bwMode="gray">
          <a:xfrm>
            <a:off x="1009897" y="2130762"/>
            <a:ext cx="1658848" cy="3414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cs-CZ" sz="1200" b="1" dirty="0">
                <a:solidFill>
                  <a:schemeClr val="hlink"/>
                </a:solidFill>
              </a:rPr>
              <a:t>Sedlové </a:t>
            </a:r>
            <a:r>
              <a:rPr lang="cs-CZ" sz="1200" b="1" dirty="0" err="1">
                <a:solidFill>
                  <a:schemeClr val="hlink"/>
                </a:solidFill>
              </a:rPr>
              <a:t>elektrotvarovky</a:t>
            </a:r>
            <a:r>
              <a:rPr lang="en-US" sz="1200" b="1" dirty="0">
                <a:solidFill>
                  <a:schemeClr val="hlink"/>
                </a:solidFill>
              </a:rPr>
              <a:t>l</a:t>
            </a:r>
            <a:endParaRPr lang="en-US" b="1" dirty="0"/>
          </a:p>
          <a:p>
            <a:pPr algn="r"/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2000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/>
          <a:srcRect t="7393" b="9097"/>
          <a:stretch/>
        </p:blipFill>
        <p:spPr>
          <a:xfrm>
            <a:off x="8430138" y="1774341"/>
            <a:ext cx="1242056" cy="941494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 bwMode="gray">
          <a:xfrm>
            <a:off x="10153754" y="3424702"/>
            <a:ext cx="1453479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cs-CZ" sz="1200" b="1" dirty="0">
                <a:solidFill>
                  <a:schemeClr val="hlink"/>
                </a:solidFill>
              </a:rPr>
              <a:t>Tvarovky natupo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cs-CZ" sz="1050" dirty="0">
                <a:solidFill>
                  <a:schemeClr val="tx1"/>
                </a:solidFill>
              </a:rPr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1000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4F2EA"/>
              </a:clrFrom>
              <a:clrTo>
                <a:srgbClr val="F4F2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2" y="5819510"/>
            <a:ext cx="2112155" cy="85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 bwMode="gray">
          <a:xfrm>
            <a:off x="7814939" y="6090902"/>
            <a:ext cx="1453479" cy="3414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200" b="1" dirty="0" err="1">
                <a:solidFill>
                  <a:schemeClr val="hlink"/>
                </a:solidFill>
              </a:rPr>
              <a:t>Primofit</a:t>
            </a:r>
            <a:br>
              <a:rPr lang="en-US" sz="1200" dirty="0"/>
            </a:br>
            <a:r>
              <a:rPr lang="cs-CZ" sz="1050" dirty="0"/>
              <a:t>Do</a:t>
            </a:r>
            <a:r>
              <a:rPr lang="en-US" sz="1050" dirty="0"/>
              <a:t> </a:t>
            </a:r>
            <a:r>
              <a:rPr lang="en-US" sz="1050" b="1" dirty="0"/>
              <a:t>3</a:t>
            </a:r>
            <a:r>
              <a:rPr lang="cs-CZ" sz="1050" b="1" dirty="0"/>
              <a:t> </a:t>
            </a:r>
            <a:r>
              <a:rPr lang="en-US" sz="1050" b="1" dirty="0"/>
              <a:t>inch</a:t>
            </a:r>
            <a:endParaRPr lang="en-US" sz="105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" b="6481"/>
          <a:stretch/>
        </p:blipFill>
        <p:spPr>
          <a:xfrm>
            <a:off x="7025630" y="785581"/>
            <a:ext cx="1578617" cy="969856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4179315" y="1635971"/>
            <a:ext cx="3772322" cy="3767307"/>
            <a:chOff x="4029661" y="1548460"/>
            <a:chExt cx="3908127" cy="396000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" t="2201" r="3128" b="34570"/>
            <a:stretch/>
          </p:blipFill>
          <p:spPr>
            <a:xfrm>
              <a:off x="4029661" y="1548460"/>
              <a:ext cx="3908127" cy="3960000"/>
            </a:xfrm>
            <a:prstGeom prst="ellipse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5177272" y="1727499"/>
              <a:ext cx="982031" cy="3663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Design</a:t>
              </a: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4879910" y="1920056"/>
              <a:ext cx="2362774" cy="122549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Build</a:t>
              </a:r>
              <a:endParaRPr lang="en-US" sz="2000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4579790" y="2120099"/>
              <a:ext cx="905374" cy="45566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Operate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4413688" y="2357579"/>
              <a:ext cx="1846476" cy="60016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Maintain</a:t>
              </a:r>
              <a:endParaRPr lang="en-US" sz="22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AutoShape 4" descr="data:image/jpeg;base64,/9j/4AAQSkZJRgABAQEAYABgAAD/2wBDAAgGBgcGBQgHBwcJCQgKDBQNDAsLDBkSEw8UHRofHh0aHBwgJC4nICIsIxwcKDcpLDAxNDQ0Hyc5PTgyPC4zNDL/2wBDAQkJCQwLDBgNDRgyIRwhMjIyMjIyMjIyMjIyMjIyMjIyMjIyMjIyMjIyMjIyMjIyMjIyMjIyMjIyMjIyMjIyMjL/wAARCAEnAT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pCQoJYgAdSaAFoqoup2DsypeW7sn3lSQMR9QKik1uwjbaZiT6BG/wp2Yro0K474f/wDM0/8AYw3f/sta0ninTY51iJm3MCVxHwcds+tcl4J8R2Fn/wAJH53mjzdcuZlwmflO3H40+VhzI9IornU8b6Ixw00qe7RN/TNWI/FugyNtGpwoT/z0BT/0ICjkl2FzR7m1RUcNxBcKGhmjlUjIKMCP0qSpKCiiigAooooAKKKKACiiigAooooAKKKKACqmpalaaRp8t9fTLDbxDLMf5D1NW6+evjR4xmvvEJ0G2f8A0SwI8wKfvykZOfoDj65oA1vEnxvuo/M/si0jhhU4WSYbnb8Og/WuH/4Xp4z3MReQbSeAbZOP0rhtRkmNqBIpXLcZ7iswUDPoNdW8cDwt4osrFtZRbWaKSwu9UhMVyYWJDpucDLD5ffk46irHhbXLpvEOoWlvqniK2v10WX7PYeIWJXz87hLuJxgY7qON3OOK7Zvhnob+HdU0h5r9zqjo95eyTB7iUowZcsQR1Hp3NJD8NNHSbUJ57zVLy4vLJ7ATXVz5jQQuCCsZI44JwTnv6mgR5zoGtaiur+HbHW9W8U6dqc9+kkrXbF7S8APEaEEYU5A4BXnntXvNcVpvww0XT73TLhr3VbxNMwbO3u7rfFCw/iCgDnIz6egxxXa0AFFFFABRRRQAUUUUAFFZ+sa5pfh+we+1a+hs7Zf45Wxk+gHVj7DJrxDxX+0HNLI9r4WsxFGDj7bdLlj7qnQf8Cz9BQB7rf6lZaXbNc393Dawjq8zhR9Oe/tXnutfGrQbEmPTIJ9Rk/v/AOqj/MjJ/L8a+e73xBqGtXZudSvp7uZv4pnLY9h6D2FPRs4IORVWJuelaj8XPE2okrBLBYxntBHlsf7zZ/TFYcmsahqLbr2+ubk/9NpWb+ZrmYjs78Vo28m3FUK50+j6pPp12lxbt8w4ZT0Yehr1C1vrXVtM+128nzEYdD1RvQ14zDJhga3dJ1ObTbxLqE5HSSMnhx6GmnYTVz0M6Yby1aGSQxluVcHlcdCK5bwosVm2s/an3g6lND5uOAwxyR75rvNLmtNSsUurVtyN1B6qfQ1heC7OOceIg8asBrVyuCO3y8VTepNtDIeKO3nKJBPLzj7uR/8AqqKSwNzcZeJyxHC+lehxwRwAQbAA3+rbufY0xbJfOOUXI5HFX7QjkMXTo57aJPl27aZc6/qttcN5F0UUdAw3D9a3Z7V2QgMBXOappc2zYiu+eeKUWm9R6rYtWPxFuEbbfWSSJ03wnafyPX9K6rTfFGk6phYboJKf+WUvyN/gfwJrySe1kt5HiByV/hxzUSpK/wDyzb8BWjowlsSqslue8UV5NpXiXWNIIQO0sC9YpgSAPY9RXd6R4rsdUCo+bac9EkPDfRu9c86Uom0aikb1FFFZGgUUUUAFFFFABRRRQAV8eapO174l1K+lOWnuZJOfdia+w68k1P4HW9xevcWWuSwKzZCSwByPxDD+VAHg9+zXirCxG1TxntXYaF8Gb3VtHt9Tk1jTbaC5BMIklbLAHB/h9a7hfgGxlDT6+ZFBztS32fqWP8queI9U03wDZ6XoF2s04iiaSLYgIVS3ckjJJBoGdDoHjfT9M+GWna7rGq3d4szSRpNNbqk9w/mOAojVmGflx16DJxWlpPxA03Vp7yzGn6raanbQG4/s68tvLnlQD+Bc4YnsM968ysfD2uz/AA38KTQ6LfG98Oak80+n3MJiadDL5mUDfe4IH/fXpXSwDU/EXxKt/GLaDqmn6bo+nyJ5d1BsuLlyr/Ksecn7/HuPegRej+NHh97F706ZriW8U3k3EhswVtzxjewYgZ9ASeOnTPQax450vSdQsdPjgvdRvr6Lz4bewh8xjF/fOSABwe/Y15Bb22rj4SeKNFPhrXRfX2qrPCh0+TlGZGz0zwImz6Fl9a2tdtX1W60CWfw14ng+y6Mh/tDTYWS6hkDMnlFSMEcZwPmw+emaAPUfDXiay8U2V1dWMNzEltdPautzGEbemM8ZPHPfB9q2q4v4XweILfwht8R/aPtTXLtF9p/13lHGPM77s7uvOMV2lABRRUVzcwWdrLc3MyQwRKXkkdsKqjqSfSgCWvK/iB8atL8LtNp2jCPUtWX5WIOYYD/tEfeI/uj8SOlcD8S/jTday02j+GZZLbTeUlux8slwO4Xuq/qfbkV41inYVzT1/wAR6v4n1Fr/AFi+lupz93ccKg9FUcKPYVmBsUUYoEdB4MSK58b6BbzxpLDLqNukkcihldTIoIIPBBHavYjoGmeMI7pmsbHSzp+tXNkWsIUg82COJnwcnbuyoG48DNeC2F9caZqFtfWknl3NtKs0L7QdrqQVODwcEDrXTXPxL8W32oWl7cazJ59ozNCY4o4wpYYJKqoByOOQeOKYHZxeGNAbxNaWR1uJLO4szPj7XC7JMMgQtKpKAkj73v0zW1b+DhD/AGxZAeRGZdPWF7hY5WKzSFd6yL0XOenUDmvNoPG2uHVxqhvF+1CLyciCMJs67dm3bj2xWqPGWsXUly1xetLHdGEzoFVNwiOUCkD5AMn7uKYaHo9r4K0e9u7eO2n1GOM6pLp8nnFN3yRliwwO5WsjVNPsrTTdL1CwkuDb38ch2XGNysjbT04wahvviVqF8bM2CyWrW0zTh5p/tD7yu3gsMBQCeMd89eax/wC1rq4s7Ozll3W9pu8lNoGzcdzc4ycn1oA6bw/rlxo10JovnibiSInhh/j711Pw+1e1uJPEEMbFZJdVnuUVhglG2/qMc157ayZ47Uugyy29xdTQOySJeOVZTyDxTuFj3ZITcwsB1Pf0+lRJa3gOyWUGVf4gMBh64qp4Z8SxaxaeWQsd7GMyJjhv9oe38q3WcMAG4bs2OhouybFQ2xC5Yk1WaEyHAOPWtUEyxspG1hwRVX7O6mhMGjAu/DUM8ryg4dh1PaktdISwi2iLeQMs7DOa6ZLc4BNWBGuMEZp+0ewuRGRFp0UkKh4kKtyeOtE2hWLRsohQZOcAdDWsY17cVVnKxEs3TFJSY7IoWt9caagjlYzRKcYJ5A9jW3a3kF7F5lvIHUcEdwfQ1yl3eq8pABI6cdqzTqM2m3QltmVRnnb39iKv2fN6kqpY9EorK0bXINXiwB5c6/ejP8x6itWsWmnZmqaaugooopDCiiigAoorzh/iDrtnMYrzw+xWE+ZcT7JYo44yWCkgqSBlc7iOcEBelaU6Uql+Uyq1oUrc3U9HrnfEfgrSPFFzDcagJxLChRWifbkZzzwff86z4PFut3+nedB4aureV8eWZVMgILQjOPlz8srnqP8AVnnrjN1Lxt4rjiszYeFLpi8ZaVpbWU8hyo+VfuZC7sEn7w+ptYebdtPvM5YqnFX1+5nolFFFYHSFFFFABRRTZJEijaSR1REBZmY4AA6kmgCK8vLbT7Oa8vJ0gtoULySyHCqo6kmvl34nfFC48aXbWGnvJBocLfInRrgj+N/b0Xt1PPQ+LfxPk8X6i2laXIyaHbPwQcfaXH8Z/wBkfwj8T7eZhqaEyUpzTSlaB0nVI9NTUpdNvEsHOFumgYRMfZ8YP51WwD0piPfPh4DL4O8F2L3k62902oRy2ItTLBdjccCVs/IB1HBzk9MVxmmfCq1nvvDdtdSXr/bH1GLUZbZlMcT27OqbG2cAlR97Oc8YriLXxHr9hZCystc1K2tRnEEN3IkYz1+UHHOTUNpr2t6dD5NjrGoWsW4vsguXRdxGCcA9cEjPvSGeqapYvF8NdZVJLi4MnhrRJiJG3lB5xJA9FAB47Cl8SaJp3h7wP450vTNLktoLZtNT7Y0juL35t2/5uByx+7xyK8k/trVhnGqXvNt9jP8ApD8wdPK6/c/2entSza/rNxYfYJ9Xv5bPaqfZ3uXaPapyo2k4wD0HagCjHIVNa9tcog5P41jU8SMppiOntZ8HOa1YJgzDmuTtbobdpP0rVtrvDqM9O9MDrrWXC9e9WNElCyXee9y5/lWLa3O7g9atabNsa495mNAztLWSa3nju7OQxzxnII/z0r1Dw/r0Gt2pYgJdR8SxZ6e49jXjtjebWHNbttcS29xHfWb7J4+eOh9j7GmI9cdh95eHHT39qRJVmAYDp1z2rP0bVbfWLITINkq8SxE8of8AD0NTzbomMsYz/eX1H+NKwmaAYAc1FLMF6GqInaUBkOQaRzsQsxyaOUXMWGZj8xPFZmo3G+TYrdBzzUN3qGPkDcDriqE0yyJu3kVtGm9zOU1sV7hpVG0KPY1jzo4fLdT6VeaQk/eqMtuGCAa6YxsYtlWC4mtZllhco6nIYdq73QNfTVI/JmIS7Ucjs49R/hXCtHz0pEMkEyyxMUkQ5Vh2NTUpqaHCo4s9XorK0PWE1W1+fC3MYxIvr7j2rVrglFxdmdiaaugooopDGuGaNlRtjEEBsZwfXFczp2m+J7W3traS/thEG3zSGV5pR8y5VWdeQV3HkZBOBxyOorjP+EP12OeGW28ZX0bJI7sJIzKH3dsM5GAOnHHUYoAbe2fjkT3klvfRSRoHe2RWjUtlm2rzH1C7QSxxnscZqdbHxrsJbVLYksSBuRcDt/yxP+e57Sp4V1O3vHubTxJdRszZ2OrSRgE5I2F9uT646nNXNJ0G901ZhNrt5deY+8GQk7eTwNxbA6cDHSgDdooooAKKKKACvA/jt8Ripk8H6TNg4H9oyofxEQP6t+A9a9J+J3jePwP4Tlu42U6jcZhsozzl8csR6KOfrgd6+O5p5bieSeaRpJZGLu7nJZickk+uaAGUua2ZPCWuxX2k2T6e/wBo1eKOaxUOp85JPunIOB+OMd8Vm31lcaZqFzYXcfl3NtK0MybgdrqSGGRwcEHpTEe76zJeAeI9YluifBl14dEGmr9qUxed5UQRFTdw4cN27GtHUfDXh+HVb231fRdLsNGiu9OWwuEjWJpnfb5yM4OSMEkg9OtfPV7p9zp4tjcqi/aYFuItkqvlGzgnaTtPB4OCPSruo3mteJbq91y9Wa7dBH9quUgASMYCJu2gKucADpn60AezDQtHk+I3hjT7zQVhlknuhOklnDBFcRBCY/3aSPnH9443DHWqHgO1i8QyDUrjStENtJfw2clnBpMcrImBliWdfLU5xvAZsjoe/jlnDLe3kFrAFM00ixoGcKCxOBkkgDk9ScVNMklpcy2020SROUcKwYAg4OCOD9RxQB7xb6To1zaeHtMlsbSSxsdR1W3QyHfsmDMYYyGcKd4G7acZKLyMnPl3xGs7S01mzjt9NlsLj7Iv2uN4I4A0m5hvESO4TIx8uR0zjmuZBV6GipgU8UYqcx0wrigQwZQ5q1BcEEc1XwaTGORQB0dne4Xk1qW13skbnO47q5CKcjgnFajTlHhO7rECaAO3trkEgg9a6GwvCAOc153YX+GGGz610+n36sR81UB32nX0lrcpdWjASDhkPRh3B9q7201KO/tVnQgf3lPVT6V5RazhiHjbkc4rpNK1EB+Dhjwy9jVKwmdnLcxQDzA3B5YDt71Vu74eSVVxlh1FV9olj3oSQf0qk0RgbBz5RPH+yfT6VvCCZzTm0VZNzuSc59c0hViMEmrnk+1Hk1voYlHy6XyqueVS+V7UXApeVTTFV7y6Qxe1Fxla0mlsbpLiE4ZT07Eehr0CyvI761S4iPDDkd1PcVwjIB1IHfmtLQr/AOxXW1m/0eQ7W9AfWsK1PmV1ua0qnK7M7GiiiuI7AooooAKKKKACiiigApCQBknAHU0tcT8UNcbSfCUtrBJsutQzAhHVUx85/I4/4EKAPnX4q+LpPGPjK4uInJ061zb2a54KA8v/AMCPP0wO1cNiusutGIBIXI/2eayZtLcc7adhHtFr488NWaeEYrma2m1DTtNsEs51ZWSBpVEdwJG6KUVQ2D0NSeGtY0OHxJqMk3ie3fTr7W783VpJfwxW4jYsEYqykzK4wQVYBfx58FktWQ9KgKEdqAPYbLWtI05kubPUNOhuE8BiNWWSPP2wSZ2+8vA4+9VrVfEun3nhvXUh1TSzqmp+GtPlmeRoj506E+epJz+929F+9nGMEA14liikB9BR6noA0yKyvPEdpqdtbajpUlpLeX0DfIJVErLEEUxALkMGLccnHdum+J9ItNX8OWEWraZHpdzqOrjUU82LYYTITEHPZTxtzjPGK+f6M0AWUkqykvrzWeDUivimBo/K/SmNHioElqwkvrTAZsGPSmbB9CKs/KwyKTaAaBFUrmrd2WU2xB6QL/WmFPTip7xciDH/ADyWgY23n+fIOCe1a9nflW4JGD3rntvPpU8dwwwGPTvQI9B0rV2DDLcCuvtLhJ1Dxth/SvILTUSrhTwDXVaZqpiwwc1SYz13SdVKERy/Q10DxrIm4YZWH5153peoRX0YDHEmOK6fTtSmtV2SAunp6/T3rWMrGU43NVYzGdjcqfun+lOMdW1WK5gWSNg8UihlYdxSLGQdjdex9a25rnO42Kvl0eXVk+WDgsoPpmk+T+8v507isVvL9qQx1awv94fnSpA0p2xjc3oKLhY888XXMh1JtKj3qZoNyPv2hZM8Z9jge1S+ENVukt5LbU4JppI5RGgAyzHqR+oo8aQSXt/GTG9q9tGp/egb2JkAJjHJbABOfar/AIdmstJ1JobaYSTvA0kl7ISAV34JAOTn371zSqq9y1A9K0+7ScPBgrJDgMp7DHFXa8sbUrrwz42a7v3SW3mKxtcYIPlt0zgYzxnn+7XqecjIrnUuZs6ovQKKKKZQUUUUAFFFFABXhfxa0TxFrfiEalplzG1naoLdIG45zlm/Ek8+i17Pq9//AGXpF3feWZDBEzqg6u2OB+JwK8P07xhqMF1M1/akrJc7FhlXCmM8lxnAJ46E4PP45zm4tWFq9jzV9S1LTTt1XTZ4uA3mBTjB6Grlte2OpJlGUt3B4avXTEs1lI8pimjSRFaSFN6GMY+Uj29D0z3rE1XwH4f1lmkWw+xyuPlltyFZiABnavy9fX86I11sxPTc84m0hJCdrAf71ZV1ojpzsOPXtXTXnhPWNNRm07VIbtI4/Me3uGVZEHGe/YnHX8KoyXt9YKv9qabc2qt0l2Fo2+hHBrVNMLnJTae6HpVR4WXtXcL9gvlJjaNie6Hn8qp3Gi5BMZDe3Q07DOPIIpK2bjTXjPMZH4VnyW7L2pWArUuaUoRTaQDw1SrIRVelBpgXUlyetWFkDDms0NUqyEd6LgXz7c1Pc/8ALHP/ADyWs9JqvXUgBgz3hU0ARlAaiZMVKrDtUwQOKYFDODV+z1BomAY5X1qOS1OMgVUaN426cUAd/pOsD5WVsfjXfaLrKXirFI4DZwD614Zb3TQcxk/Sun0bWtoX58YNUmJo+gdCvFja4s3Pyr++T2GcP+GSD/wI1R1bUr27nuLa0mWGFGKiSMfPwOeT05zWH4L8QRahqtrbMoLPvjLZ5I2MSP0Fa/iHTrttHup9HI+07TuCjJbHXH+1xVNvlbRnJHFSr4YGv3UOsWryTRx75JVlb5yehwDVyPS/Bdze6haxwvC0ChopPPfk4B9a85urlLnU5pWZhclgDKMbyxGCpHGM/wBKraY+qwavJ58qpIybmB6Yz1PY8V5cq1R3aZN9DqZbrR4dSt7dLP8AeNICzmZs47n8q6G3GgKZIHintp96rFsvJCUiY5ycdcE//XrgibbUzDNDeG3urcmOVweZDjjA7ntThe29vcSTJJLICQFMoC49fwrNVaiWgr22NjXLCC61QzRXB2wqyiT7SWd8dNhJ755FRJBpsDIj3NzdXdw6qAsrKip6Z+prm5Z5ZtaSSzCOhOGCZbaPUnp696SfUprW9jiVni8tiVVjwffrT5p7FczOp1uOCLWf7NvIbyGcYEE4vnlYjtjOQPQ56Zr3bwDqp1TwrArytLPZsbWV3PzEoBgn3wRn3zXzqJHu4oJzFPLcruZplG5cnpjFejfBvUJbTW7uxu5951CPzU3Hkumc8euCfyrWlVvPUqM9bHtdFFFdhqFFFFABRRRQBw3xQ12HSdHsLSUBlv7tYnXPOwAkkf8AAtn51yV7ZQpcQ/ZUE0ylmWRsBd5Qkhl49F49T7HD/jBdztr+mwQSOptoDKCp6Mzen/ABXDrq+oapewrqF+qJG24Mynr+H+enpUTpylqg50kdRpc91b61a6c8SCKdgcuqbDgcEbQo4AxyAR610rzW2kayk9xDFLIkGAVTakp+ZgqIAxyCQSfxrjItTuhMFlSKaJsBriBw7rjuqkED8Qe3PerOn6pb3MtzZXaSiVn3Rm8UuLhB2BbG3gsSue5xg1zVITWtglOLWhJda5YXmpW1zG5SS5Ql7ZW/1m4fKvQ456+o9xV7Sbm21LTV22M7s7bfljOBkFs4zlB8/B9K59Le0SfVtQidVtY2GxJFJNtKAACAPvIWdgCemOMZxW94UuJbO8aKRpLW7CJH9naMkLy5ycgbsDvnOAee9YawS1MnFmbffDvQdRMbPDLZyKm1p422HJ5DNwcn3rnr34eeI9Mk/wBAvYL+DGQs52tx1weh6V6M9/DNaJEkhcrN5WVTAB3EAfTr+B/Gkl1HdYMZQvngCLy9wHytjJyTwMkj8q0jipR0kKLlseNXTz2TGLVtPubI5xukTdGfo3SoGsLW6XfE6sD0KnIr3I3cZtVt7vb5TRglAm9ZOP1H4Vzd/wCAPDmrXIltbe50+4lTcr2bbFznuuCPXgAV0QxUJblKaPH7nQmHKDd9KyJ7CSM/dNepX3gHxNp7D7Fc2uqx5OEf91LgZ9eO3XNczcu9vN5Wr6fcWJbhWnjO1vo3et04y2KTOIeNkPIpldfdaLDcp5kDgqemDkfnXP3enSWzkFTj1p2GUKXNOKU0qRSGODVevmwbX/r3T+tZ1XdR/wCXT/r2T+tADY5iKuwzgkZrJDVIkhBzmncR1NrtcYNS3OlqyF4uR3WsO0vShHNdXpVzHcYVjyaaA5SW1aNyV4x2ojkZXB6etdZq+mhBu24OM5rlLlSjY96AO38AawLbxfosecmS5KdexRl/qK72w8Z/2b4q1TT7pv3KXkqLnsN5xXj/AIOUp420OUk4W9iH5sBW146ZrPx7qqAkZn38e6hv61SdkJq7Ow+Ivg4SB/Fegh5I2XdfWsR+8P74H8/z9a4GO0upreGZIhKqh2i8ptz8g43k8D8+1db4O8dXFlKIZnLw4wQa35NFl1HUZLnw5ZxwWOAZoxBAuHKhvlJBYghs8j6cVjVoqfvRMpKx5Vpt3OmitPp0csuo7yZnOdwHoo7jGK09V1H+2vDelWRtFS/WYs6hMEAl+ScdOVrsNB0TxH4pdpXurnSYkVRslJAkVskN5a49PUVgeNre48LTzQtEgnQLH5qIUEoyTuGc8HjuelS6Tim0tSfQpxSpFizhuonhXKt5YGQcf3sAVlQ2VncTqLa7mOXOwSgYP0OM9qzbfWEFpHFuMcofzCsaABvYkn61euvFyNGqwwGORF2iQAbiPr2/CuH2VROyQuWWyNG6vIojHZwRodoJ81GJOe3Ap/hy8vNB8b6NqNw0rJFMjSyYwAjcEf8AfJNcmLkSyIsM0kTkklpH+X27cVqrq4uLBTOWiSJuXVNxf8+PxxVqDhqirNH2bRWP4T1L+2PCGj6iW3NcWcUjn/aKjd+ua2K7zoCiiigAooooA8N+IiyXfjO+ZAf3YSNfwQZ/UmuNa2kH3hg13niCeN/E2pZBBFw67sccHH9Kw7mFJQxVkJHXFapaEnNvGYPmwQexBxinxandhlJuGfZ91ZfmA/Orl1a+am5Oo61TazcrkLn6UhWTNK01RHl3To6sW3K0EhXDZBzj6gH8K1ZdVEtiyS3UjSicSmUjy3Le7qCfXB4xmuWFrIj8A4NPZJ0QqS2D60nGL3QuW2x29pq1jbyyXtxdTJADlgp8wN0wTjJBznPHYVsL4h0LUEEkV1HP5qYkRWztXB+8Dz0GOnNeWpPKi7HAcHt6VXkW3k+YrtYeorJ0IvYtSfU9skhtXVxFDBlI8qFc7tp5BA+vp3FYENxcW19HJLLtjnUHB4KDJCjGDyfmz14WvPrHVtRspN1pq1xAwGBufePw3Zrai8dXxZBqWn2+oorAttdowwHTK8qeSe38hXNPB32E1FnePeCJmVgVgaEBckhsng7c/Tg/zqs8QfT47N4Y/KEpE8dwhOBnIGzvnmsH/hYWmPOimxkgjRSf3w4J4wOMgdTz7e9Sprdvrq/2pZTYmI2SwMVUsoON3P1+uMdM4rldOrS0SM5Rdytq/wAPdCupHlsA2nXLJuH2KT5CTnHynjHtxn1rlbj4e+KhPJbQw22qKoypVvJkI+jYGe+Aa9PiMF1Eyx+WQMujRN9/Bb5cEY6en8uaa7/bdQt42Cp5bMxKAcsAck47jj/PXSnip8yg1dsOdpanz7q2j3Gm3JjvrS6sJc42XURQH6HoazzbKw4I/wAa+mbzRmuJpItUumurGEsywlQwYYOQwYH8Oa841vwF4ZeRDp+pJZXMs3lJEk6sC3ptJyP0HFeheSV5Iaqp7nk72T4yBmpNRjOLU+luo/nW34h0XUPDEyrcTRXETuUVlUqcj1BGPyzVe+troRK0llcbEQLIfLP7th1DehHvQmmro0Tuc5S5qeSJW5jIb6VAVIpjHKxHQ1fstUktZAeoFZ3SlzQB3J8RRXlkFZ+V4CnrWWyxzEkEc1zQYg8Gr9tdFcA81VxHR6Oot9ZsZR/BcRt+TCtz4qwFPiDqMijhliOP+2aj+lc3ZXSiSN88oQw/CvSddTwx4x1SbUhf6hHcyRqBDHakhDjALHuM+lNaqwm7anm2kSafFvlvprlSp+SKFB83r8xPH5GvoDwTcWk8l59iD/Y2EDQ7/vbPKUDPvha8VHgnVZbidY9P1SURttR7WxeRZBzzk7cDp+des/Dtfs6zW5VkMMMKFX+8Cu5SD75U1cFozGoy54U1GW41TUIJLK5t1gWKON5kwJgu75k9V561xnxoYxamjT2y3EZjxGshKgDg8YPPJauu0XWILzxZqFnAWzZwKjkoQMkg8evX9a5j42m5VbO5jQlV+VGUc5/dnH6/zp1dmRDseHLcuscoEMeHG0sUB2+wNaFlosd1b+bLdGBwu7y2j5IzwRz0qtJqlwEMaDyULbmQE4dvVgTyanW+ub6QLcTu/mDk7ep964pc1tNDd3tpoXbqy02K6t5VlLx7eQkRCkj3J706TTA9srnLRM26JM/fyD6dh9KkubaeLS43hIS1B3lEYHJxxk9qgtNR+yGKV45XKIQSM4IPT8KwXM9mQm2tD6Z+DdwZ/hhpcbOrPbtLCxU5AxIxA/Iiu8rzL4FXf2vwDMTEIil/Iu0Nn+FGz7da9NrsWxstgooqlqH2f935989r1xsl2bun5/8A16Yy7RRRQB43roCa1qJGGzdS9+R8xrI+zFvnKnn2qXxDO8PibVFzkC7kP5sTVRNUlXj5cVsiBx09QdwG0mhbTysnd+dNXUMv8wyKSW73tjotACeWA/yqHOfSi6iG3mLqO1Kl0iYwD9afJPuHB/OgDFnsj95V5HaopLJWjHy8n3rdRFcZzz3zUckYXqo4pWGctJauqlSvQ8GmxlozhlOB6V0RRG4xx71E1nG7ZKLkdxxSsBjo6uxDY/Gh4omfeIlYr14ByK1H0yJ+i7ST61AdHOfkcg+tMLItaffSKGFrePbSqOF3EEfnnjntitjTNav4tcS9vbeCdTGY90DbTzjnBznp3Nc02mXKsHXJYHhgeanFndRwmdAQ38cfZqnkje9tSXE9FvPGGmS2146meO6WGRlhmiK7jg8AjIP4GvDdOt5JPFdvOHiX/TAPmlAPLdcZBx78fWu7spWe3G7OVOMN1X6Gql9ahphM0aPID8sm0Mfp6j86uXvRaI5LPQxPiLrEGsi1s7dFWS3kboCN42gEgemQevrXT+FrrTotO1GK4kQLJc8b2IJAxt4HPHJ4rJk1TUkjEbOdqjC4UYH4d/zqjbXMoWc+Y77pGZkQ7cn16fpXLLDQ5FTi3ZDSlazNbXI/CV1DL59o3nNJuEltZujckfxYxgdeteVyafc+a+yJ9m4hS3BxXbXzwvDvt0kmn3Y2PKQCO/f+lUL9IVCrD5W7cN285yvfilCm6atdv1LhZHLjTrjPIVfqasw6RvPzzqB/s81ryRAsogKrhgWITqO4qfyWm8tUkaPDBjgcsPSt4q4SkUrbQLUsGkMrr6YIrv8AQY/DOmWMYPh1bu4yS0k8W8E9gNxxjp2rI0/SE1G8tbeW4+zqJQ7NuwMDJ59vavRZ9B8GTwRC6vE2xSLKq+dtywzj+Metb8qS1OdzbejKP/CVW9knm22iadYKDt3GKGIA9hkLWs2v+JrnyoFnt4PMbCkzNj6Z4FNuZfA9zbCGdo5k3BtmCeR07Gi+1LwjfWwt5f8AVhw/Eqpkj3IBp3giffZDLea8WdJboGRSRtRMsxHYZODU3gmR/tFy7K26SPeQ3B/1845/Kpz4x0KNVigNoqqMD58/+gk1Q8K6hb3usXbRHGyBgwAIAJuJ2HX/AGWU0lOLdkHLJK7NGw1OC58Z3dik4kmtrVg8Y/5Z5dCP0qv8Tr37AuhzFcqVkDrnqMJ/hT4Z7RPHNzHEsC3Bil80oo3t8y4LdzwuBms34yZ/4R7R5QCcNt/Q/wCFFTYqla9jyDWNPhtXnvrmGa9tppP3c6SY25HAbjr/ADxWVDCQI40eVJ3B+XbuyvYDHOa6PRdURLyGzu0ElnP+4nT+8hPX6jOQfUCsfxLp11oOt3Fu4UhJGSOZF27tpwenQ+v1rklDsb26E0P76wmtri1ha7iBZEKlCB7kdagto729iWC3IiCxqGjeTaJPcZ9qpQKl1b3E0k06NEgJKtuyNwUenr61NNb22n28LTXEk7SwiRIxldoJOAfyz+NZqm0hWsfSvwUgW18J3cAMJYXZZvJbK5KKPz4Fel15J+z0M+A7+YoVMmpvye4EUX9c163WkVZWZpFWQVBcWdvd7fPjD7c4yTxmp6KoYUUUUAeCeOybTxrqSHOC6v8A99KD/WsEzgqMV1/xWtfJ8WRy4+We2Vs+4JU/oB+dcIJSoIx0rRPQkuLISetP+0JnGazTckLjFKJFY9MUXA0vPGeKespfvWSzjd8pNIJ2Rs7jRcDcW52uB0xUpuMg85zWB9pPmctxV1bgeX2PNO4FsPgmpNwyKpNMAKkR1K980AXD9e9SKB0qkJM96kjl+bg0wL4wO1PQ5bGcfhVYSkn6U5JuelAi6IoxztGT+tILSNgfl4IximrcKUGeMVOkycZPWmIqNo8TjAb8xWRpehrdLfDeMxXckY49MV08cyf3hWd4flRTqm4jnUJT/Kk0rjMyfws+CuwOD6c1mXHha8gG9AzKOmRyK9CE0Z/iFIZ4+gINOyEeU3OizTsf39xC+P8Alm5xWPc+GdWTLJdmVfdiD/n8a9guEgZsmFc+oFVTFDg/KAfcUuVBc4Oz8LRW0Es7a1NC+1goRwC53BQPxz65xk44rcm8IwfY5Htv7TuWilSLdNONrMeowACB7+gqzqukw3Kkx/KWGCAOCKz7TR9X0pGnsp5ZbdPmkhLHKj1Hr9DXLOjUb0myXFvqb938MNOk0wPDdXCXUJxMqyCRTjG7r25xx7+mK5u88L3NppzmLSop4JUWRRAFLKR1B3/MSP8AZNdTobXsgUwS/aLe6uFaYMTkMWHoRjnnByK0H1VIb2O0vtMkfT40ZHeLDM4Oe3BHXtzxUKFeENHd3/ANbnhlx/aIO1b6Z1A4QyMCB/unkV6P8HWlM2pLKW8zA5brj/Jru5pPB+p6X9knFnJBFuKRzrsZFA4wG+b8q5D4biJPE2rJbWslvbFCYY3YthcjGGPWuukmmmwqu8WjqWtraDx5LPFCq3E4lEkvOWA6Z/KmfFQJJ4T0ok4/fhc/VX/wpj6dbRfEVdQTzPtEySIwLZXbtJ6fWq3xbfPgfSmZ3VftgyUTJHyydBWs1oY0n7x5Pd6fJYeXcAfLuDYHfHpWvqt/BdXUsdyGcXKxTksoG2R4wWx+YqpokWo+IlMTm3jt4AATPOkW7P8AvEZ6c4rrLnwy8lxHfWusWdreRxorFbhSBtRVypUk9vTvWKVzpckinH4Bu10eS6iMU1vdRBJYjEY5YwGGOMHoQO1c94+0OHSdZisYJPMktrWNHeRdofaoHAPbg8+pr2a01Vba/FzOrtBBpwnYA9QCxOPfAryH4rSw6n42M1pKssckEZR05U55/rSnDl2JpT59We3/AAKtRb/DC1kC7RcXE0v1w2z/ANlr0muY+Hem/wBkfDzQrMgBhaLIw93+c/qxrp6k1CiiigAooooA8w+MtpjTtM1ED/VStCx/3hkf+gn868eMueQa+ifiFpTav4F1S3jUtNHF58WBzuT5sD6gEfjXy7FfMTiqTEbBlAHNOW5XgbRWNJeNmohfsKdwNx5l4wajaYVkNfkc0xr847UXA1/OFPW4wPvcHtWJ9uOKX7d8vPFFwN03hHGcipI9QKD1xXPNecDHNIL/APhouB066kcnjmgakA2a5gX+1jnrj1pUvwxO71ouKx1a6ovUEinf2qAeprkW1LaehqVL7zMBQdxIFHMFjr11XLcEn6VbtNR+13EVujAO7BQTXZeCPD9jZ6Ut1fQxm4lQZLc49qz9Cg0208Z6gotv3b5aEnoPUCuB5jD3rLY1VF6GlrPhr+y9IW8ilMrDG5cdc1wmnzyxpeyGMhDdyEnHQ8cV6bbajLNqv2GZR5TH5c/yrO8P6ZbXOl+Jo5Y1YLrFygHt8tefh84krqqr2tr6lyo9Ucd/ake3lhx6Go11YKx+YfiawNXEdpqD21vvJX7w64IrKN783zEivfjNSV0c53H9sAHJYYPQ5obVA/RgQa4c3/GOtRHUGVvlP5U+YLHff2hGQAQKkTVpLfDQSFTXnX9rSg4Jaj+2Jem9qOYLHpXh3xR5nii1tDAiNPMquAMZOeta9xrdnFcvDIfmRtprzXwlO15440VtxLrcbj7gA1V1bWHGu6khf7l1Io+gY0+bQLHp8l3pcyZZEP1Han+G1sl8Tt9kREVrQkhT6MP/AK1eTLrjbdu412Pw41D7V4hlBPC27D9RTjK7IqL3WdXd2u34h2t0bmYh42Tyd3yD92xyB681P8RdNuNV8C2cNsgd1usnnoPmqtqKzp49s5WuB5JRVEQUZ3GI5OfoRWv4uv2sPAwuEyNkwH5mtJbHPD4jyKC4m8PWREug2N2/3hJMkxbg9OoHFMn+I13BIIo9G0tHGc7YSMEjHqc/jTbnxHMt15iTMpc8Z6BvX/Gtia+0G7ULf6fHK+MM7IMg9+RzxWN33OjkR0+lXUN3b2zTErJeaTsdUQEgNkcZI/vHA/WrMOgtqehv4egk+Z4hGsskaof9avULkA49Caw9Pji1C40uxtn2xiyeMZHyhe36V2Hw4ilk12FHmW4EcEjSShSAcOMDnJ6kd+1bStbU54J307nrMMSQQxwxjCRqFUegHAp9FFcp2hRRRQAUUUUABAIwRkGvkHxlozeGfGWp6ZtIjjlLQ/8AXNvmX9CB+FfX1eLfHzw0ZrOy8SQRktB/o1yQP4Ccox+jEj/gQpoDxASZpCwI6VCuaCT60xCuw70wsKa/SowaAJ93AwKkySmOKgByMUoPFACsSOB2oEh9OTxTWPPWgEmgBzEk88UBiMimjPOBnmkHJPFIBzMQakilKtkNgg5BrR0Lw5f+Ir37LYorOByWOAK63X/hZqOkW8DWoa5kb/WKo6e9YVMTRpzUJys2Uotq6Ot8G+IF16GLTg26aKMbmJwK63ULGzmhght4yt1C4JZR09cmvKPBXhbX7fVprmJvsrQoN2eN2e36V61oklxHaNNcMjEnLHPavm8xtTqWoyOiEubRmXqmj3EcbXySMskQ3KQOlch4P1e/l1C/h87EU87zyD+87d/0rr9b8b2hjnsbWPzHKYJHIBrzTRLhra4uZcOW3t0FLBUqn1aoqmr0CpJOScTWubzRtJ16aa9HmysTkYzXCazdQXWqTT2qGOJmyoxil1q+OoX8kpXBzjms5hkAV9Fh8P7P3m23Y55PUbI5PIpoYGmYbv2qSysbzUrtLazhaWR2wABXU2krskcFycU8WeWzmrepaPqGg3gtr+HbIU3jbyCKZBdRqPmNKMoyV4u6A6L4d2WPHGnkrlUEjE+mI2rmr23+0azqMoPD3Mjfmxrs/B9xHYxapr74Ednausee8jDj+Rrhre9VFYucsxyTVvYXUkXTvl6muz+GtuIPFG0k/vIXx+HNcl/aSKuAoya6jwBemXxda4GMI/Qdflpx3JqfCzr9Ye6HjvTmRYltSYxnnfu2Yx9MVq+NbZ7v4dzQqGZ/OTCgcn51rE16SePxppcaQFojJEWm3DAPAAxVnxtfMPBtym9lEciElOoO9DxW0tU7HLF2kjyqLSreVh5lxGCjD5CTk8+1bXmaAT5txDIXnkZmVMk/MfyxyeB6VTudeubOQLpC28SHIlAhVtx3HPO0np78ZqVIdQiX+2Y4hIzOoX5xhE/iJ9PT/JB8mpWbavp8zr5kdR4QZbTVbSdl8u3aCUKWP8IYY6+xr1D4XaM9hotxfTIUkupMKhXG1FJH6kt+lcBa+f4m/syyvI83F2HhUgBMIOcHB55Ab8D2r3SytIrCxgtIRiOGNY1z6AYrphWnUV2rEwitWieiiirNQooooAKK4v4WzSzeCoWlkkfErKu9txCgDjP+etdpQAVR1nSrbXNGvNLu1zBdRGNvUZ6Ee4OCPpV6igD4u1vSLrw/rV5pV4MT20hRjjhh2YexGCPrWaTzX0B8c/BhvtOTxPYxZuLRdl2qjlouzf8AAT19j7V89sc4xTETkDFRMAB0pN2BgmjcCKYCrTt2BimhgO9JnLUAOxk0qqCKfgYNSLExAVVyx7CkBEFxT1UcVPJbTQACWF0J9RURYA0Jpgdl8OpobPXWuprz7OiJkruwG+v0r2HSvE2neIrQm1uVadWKgN14OM49DXzasmOnetrw7qN3Y6jHLab9ysCSP5V5WOy2GIbqN69OxtTrcitY9s1CO7sBOHkAWbIBHBFZuj2M0unSQ/aW5zn5qzfE+t3U9vYu0bAOvpUS6hc2eiyTrlHC9xXzzoSjFcvV6eo1OMviK0+nw+Hr83DqZ48/MMZq34OubW5n1CJoBtkvJJFLDoDjAriY9dvLmdlmfcGbJzWxomtQ6cbospO64Z1x+FepVwdT2Eoz1m7bChOKlpoih4+0YaTrAdVURzZZdvY1yW4cHtXT+K9Wl8QXkTqDsUYUVjx6NczsirG53EKCBxmvbw3OqEfa721M5WctDIlkGSR3r1P4ZeJNHh037DdRRx3cb5DED5/Qg+tcbfeEL+xcCaBymMl1BIA969D8OfDixl0yG6jP+kMAQ/bNcOaYmhHD+/LR7WNaMJc2iO4k0HSdcla7ljSeUx7ATzx/SvGbr4d3l34pvbS2LQW6ncrMvB9hXtltpLaVpxP2k+YF5J6VlQX0RMlxMwDxnLt64r5vCYythm+R6M6p0oz0PIvE9ld6BoFr4cCnezefcy4O1j2XP4D/AL5964/+zZsbiyjj1rvfiN4403WIfs9jHveNhmQKePxNeYtdzzMFLkZr7HC1alWkpVI2Zwzgoysnc0Irfe7KHHmAZVP7/sPf2/rXUfDy5D+L4YypXYrg/wDfJrBYeH4tLkaC6vjqAXgOBs3fXGa1/AVwZPFFsjLG8ik4mHDMCp4Pr9evvXStJJGMn7rO68TaiIfE+kxtHM26aNg4T5Bgjqal1OYjwhfTklhuVsqASPmU8Z4z6VV8U3UbaxY22f325H2AHoHAJz+Iq1NAk3g7UUmG2MEFs5wvTHTnA9q2k/ckjktqjy21s7m/mW2jQzSEgE5PJwM9PYHjrXexWLW8UdoI45ZGX5y+AwC8jaD/AIdPQVhaS9vwIrMJK68yHJV+cbuuMA46A9etdjoEVzqnim3srGcMsqk+ZuLDGBluVzwAQcnJzj3PiVbylY366HffDzRnlA1e9iTfC0iWxA4O48sMjjj5ePU16FVexs4tOsILODPlQoEXcck47k9yfWrFehCLjFJm8VZWCiiirGFFFRyzww482VI89N7AZoA+d/B3jjVNCtI1il3QLJhrdsMr/T3+n619EQS+fbxyhSu9A2D1GRXhng74bapPqEFxfRGK3jYMd4wPoBXuyqFUKOgGBQAtFFFADZI0mieKVFeN1KsrDIIPUGvk74n+BpfBfiJlgRjpV0TJaSf3fWMn1X9Rj3r6zrF8VeGLDxdoFxpOoL8kgzHIBlonHRx7j9Rkd6APi4vQH4xWn4n8N6j4U1y40rUo9s0RyrgfLKh6Mp7g/wCI6isjnFMQ/fUg5GfSo0QswFdL4P0231DxNZw3aF7YyAOMZH4+1TOSjFyfQaV3Y0vh7omn69rf2fUD8iru2lsZr2yz+G3h2zvo761gIkUYA3bl/I1ma18ONNhki1PRnNjcxrhvK4Vh9K3tC1m1tdEQXE4MijDZPU181jsb7WfuStG2qOqEOValXxJ4JtNctvLSJI3HRttfPviTQ7jw/rU1hOQWTkMOhBr6R/ti/NnPMbMKuT5RDZyO2a8v/wCEVm1K7vdR1uYPK5yCT0WoyrFexcoyl7vZ/oVVhzW7nl1pbmeZY87Qe5r2rwR4JjsrMzSOk3mAMMjpXncdjYWmrIZcvAG5rsD4pFrblNNlKRqMAV35q61emqdF2T3MaLhF3kdPem1guktbpF2RnKsRxS+ZYahdi3VQ0e2vP4NTuNVvGa5l3HOcmr2maz/ZupgS48r1rx55fKnDWV5IaklK/Q25PCdrPr5NxGI7cD5dvGfrWA3h6OTTtVmi6WuozRZP9xcYrV8S+N7RbBRZyKZgeMHkVl6FrWrX1lqVnpmlT3kl9cPMGRflUsOhJ4HTvXdgXjHFVH5aP8RyVO9irp+jyzKJRBIwJ2KVXgV2umaBqWlTQ+ZaxvbMw3uDytWfCc6aBpBtddurOK6iODDHJvYH0Y4wD7ZPSupl8Q2i2pZGjcAZxkGtsyzCcL0pxsn87lUqS+JMrvdadKr2s6xrHtwWkYKufTJwKupc2kGkOtpLCzQrtARgwBHbismJINdhZr1D5bHIGcfyputw2+maIVsIgqgYG0V89Jw9nyq9/Pszperuc9rXjX+zLCN9U4Z+AqrxmvN9d+IY1h/It4rkQ7GQAYyc+3PrXT+LNR0eLw4iahatNdlcpuXqe3PQV5X9r8nzm+ybY7hcAZwBxnIxj1JxX0mVYWj7Lna1OLENqRWa0uoY3klj2jGPnQ8n+h+uKTbDBgyTO7EciPAx6YPP9Kuf2lHNEqXUaFUxtjyVB/Ln9aY91CfPnitlijmwipFKwUHAz15bvn0JFe3oc5UeKSaLKRTeXzhwPlPpXX/D7Tmh1m0vZAyq29Srpj+FiCD36N9MV0egeF/tnh5b0WkMMaJ5jvOHzIgzjaMZY43DqPvZGcDbpR/2fYabZ6bYMVkS9YyRfeyRGylgxJIGex9TWSq/vFEmV7amdrl2txqMIZkDCYMikjOAwzj26V0YhMvw61pePMlP3gcdgOtcxqlgj30DmIGRJECsRyMt2/Su5tpDZ+F9Xn8tpNicR7iocYHGeoz04rqqN2ZglsedxXNnHbP56PdSNgkxxFTACCSgVQOp+o4r3D4ceFZfD+iC51BAupXQ3SIBgQr1CD+Z9/pXOfDbwZcTyr4g1obst5lrEygc84Y46gZ4z/ICvWK4qNO3vM3hG2oUUUV0GgUUUUAFRywQzY82JJMdN6g4qSigAooooAKKKKACiiigDkvH/gOw8c6KbeULFfwgtaXWOUb0Pqp7j8a+U9Y0O/0DVJ9N1O3aC6hOGU9/Qg9wexr7Zrl/G3gbTPG2mCC7HlXcQJt7pR80Z9D6qe4/lQB8jRw8Dj5ieBXu/wANPC1npumi+lKyTzqCSf4favLfEHhbUPC2qvY6lCUccxyD7kq/3lPcfyqzpvinVNMREiuW8teinmuXG0alak4U3qVTkou7Pa9a1uLSHxck+U5wBmvKtXlk1HUpZdOL+SOSqtxUl34rHiVobNrcm4Y4Ulu9XrW11Lw4slrLZ+Y0670ZBkHtjP4V4tDCxwus/ifRmlScp6RWhuaP49Nxpwsrn5Zo12lj3rNuGu7xZG+2YjYnC1xJ0/UlupZGRkbJJprf2tMm0ebGmcbiMA/jVrB0lUc6TWvzM6lSWzZq3eizspaIqwIzmuaN+8Fw0DfeBwRXTwWupNEsT38aKTtcqNxHT/Gp5NA0zRG+2faftc7dRJCMHPfqa9PDxrNPntYzVSOxz1p9sEha3QnA3HnGKWOV59cFrqEm2BGAlZGwccZwcH19DVhbmZJZtq4VjkccYrLMMl3q/wAspBlIBOCQPypxpqV5S3JctTrrrxH4K0O3aHSNIN9fggC4kOSME/MN+QM/7orAPi7UobW4je4kj+1TC6kWNtmXJy3Tp0H/ANaqFz4L1WKRriBS2cAcbf5mtbRvAV94im8v7THCID5Mgxn5l6/hzWzq04Q5m9Eapcz0LXgl4/EXiQwXrCKE/MAowWbnv1HB9a9ns/DNlpiNHHkxtz8/OK8th8CX/hi/t7gXoA3hSyCvWoZxPYDdLkkYzXy+bYiNR80ZaM6aK+y0EECGLylxlOOO4rmdavdRdJLNINsaH/We1bIZrSVvLJc9aoXl298rQ7SisMFga8qjzzd2rnVFx5bXOS8VXdpqfgiQGNXeMbSygZzXitsbVUkNyZcsMJsA4969k1BE8P28ltFC08cmSM4OGry+70bUJ7kyxaayqSeAR3/GvqsohKEJLpfRnn1pc07Mx0jlupwsasSeFUnJ/wDr167ofw31NWt7mO0ijMcQ8uOeT5gx5Ztoz8xPTJGAq96qx2tjaRWd4Ire5v4ETayQiNzjG7dg8tjjnk5P0HZxeL9auZgbTRpPKcL8+CCM5JUgHJIx1x3r0KlRtbaEpLqYGsx6ppCNp8tvqG184eKPY5X22deBjPes60nEk+nW8dsyAFjI8pPmh+Ths+uSa6bW9a1bWIEs9T0+8tYo23HCtls+p64xkY989RWPpFpFp/iGzjvUeK3uS06JvyytgLhs89xXPGpCEkwkvdK+rWW/VLKaTcWR0ZSGOPv9/wAq9W8KaE2o2ly+oQ5sZXwsbjiQDrx6VXtvh5Dqmr2Gp3k9ylnaplLUNt887iRv/wBkZHHf6dfRFUKoVQAoGAAOBXp811dGEYdWCqqKFVQqgYAAwAKWiikahRRRQAUUUUAFFeDP4uvrH4xS393qpTTxfS2E1s0uEihRVCuwJwqlmzn1Br2JvFPh9Io5W1vThHKMo32lMMPUHNAGvRRRQAVHPNHbQPNK22NFLMcZwKkrkPFvjS20RpbER5ujGGXzCAjZzgdc9ueKic4wV5FQg5uyOvrM1LxDpektsu7pRL/zyQFm/IdPxrnzrGreK7C3l0Hda2swYSSSgB0I4IyCe/oM1DoXw9S0ZptVuftMrtudUY4Y+pY8n9Kq4rW3O4BBAIOQehpaaiLHGqIMKoAA9BTqYjL1/wAPaZ4l01rDVLdZYjyrdGjPqp7GvMY/hRY6C1w9+ftlnkmObGCo/wBodiPXp/KvYqQgEEEAg9QaxxFJ1abgpOPmhxdnc+aNdt9J0W5F3anYQ+El2nbntXfWPiG3bRtMN3gz3SgJuXG7Peuo1/4caJqsEjW9lbw3BB25X5M/Tt+FeXePtDWw0+1t7959OMOPLlWJpEwO+4HHp3yOOK8bE5W6yhTk233NI1eRXOh8Z6bLpunC8gjWQvwAo5zXj9xf3s0rG7aVZAc7W3DA7DBqxL8RdcuLeK1eVpvK4WTccsBxk4qpe332u8w77sgfPtxz+ZrfC4aeGp8s0jGtaU7oZaXhF0ZlmMUi8btwB/HPWrMt1A8gDMCOrMWAzVW70O6SCK5tjv43Ou3gD61JZxKW8mcqzg4IXsa6ozjbmi9jOcWndltJoZYCUE2PoDXReD7GK71NG8piqHq46VpaLpNotgS6EjrzW3pSW1oS8Z2hhgLivPxOOhySsioR943r+ztmt/JKqCRwQK57wZM1lcaqfL3D+0JVJA6YxW7aSFlbzVzt/iNcrpGrLYpq7BGO7U5mBA+leTGpKph5xXl+Z6MVG6PRb21i1ayClAccjIrnZbW5sWWJXKxVX0rxdEjBJm27ugNWtd1AT2TeScEjhq5Jw0Se5o1F6xHJef6MwySwPGO9UtJhubjUTDdJtV2yPm7U3RkuWt8ONzMcgjpTNRutU0nVkuILKS8WNlDwIDkBuODg/X6EV6GEwzmuUyk+VaHosHh7TYo+IbcyEfMzKGYj6nmo5/CumXGfMs7Nge5gX+eK5mLVddOmR3V3YQWjTY/cyLKAQTwchTnjkg89Qanm1K303TBc6hfWltcTgfZ4juXfgf7ZHHHoMd6+ojCMY2SORtmlL8PNAmB3WKgnujsv8jWcfhjYpLuimkiQZ2oPmHPruq1DcamNNF3aRxaimAM2c2SecE9MH3wami0/X9Yikt5TPpVu3DStKGlPQ/IBwB1GTz7HvbSasyTi7Lw1fQ6sf7JvpZfIkZGhYFVfH+0D09/5V3GgeDI7eddR1aOKS+J3CNXMkcZ9ctyT/n3rodK0m10eyS1tQ5VeryuXdyeSST6nn8avUlRinclR7hRRRWpQUUUUAFFFFABRRRQB4Pq/g+8v/i1Lps1hLJY3N6bx5gpCyQsqFlZh2DR4A+vrmul8YeFNFtJrK1sdEs0ijiJyIuTk9z1PTvXp1xcR20RkkbA6D3Nc/eyxXMu6eJJCOm5QdtTJ2KWp0tQXt5Dp9jPeXDFYYULuQCSAOvAqnqWpSabpoulgWXCZKNJtJOOg4Irhofila6pqn9g3eitG1z+5Ia43A7uMHC981RJNceLdZ8TwPb+H7aS23kqJMZcDPUnovH/66nufh02paFYW15dRC+tnJa4CliysSSCeCTk9T6V21rbW9hZrHDbx28aLkpGOB+XWpJJ/LjMmxig5JBHT1/Ck4qSsylJp3RT0PRbXQdLjsbQHYpLMx6sx6mtGkVg6KynKsMg0tCSSshNtu7CiiimIKKKKACorm2gvLaS3uoI54JBteORQysPQg9alooA821T4LeG7iRp9LEmnSkEbEO6P8jyPwP4V5T4l+GvifQpDs0h7y1BJ+02f73j3UDcPyxX0/RUOEXuLlV7nyvBpfiC+08/Z7V0hAKneMH3+U1naParpOpK+oq2/PzBx0r60ltoJ/wDWxI/uVrBv/A2gaiWM1iu49SOf515s8NXjzRik4v5P/IpqLXmeaW+s6ZParEsibu2Kwb++ez1FGgIKM3zZ9K7HVvglFJMZdI1P7Pls+XIpwPoQf6VkSfB7xKsit9vspwBg4lcEj8Vrljl8oQ5bMlXU7nVaTcQXNhGcqVx81cvpX2fyNcBQH/ibXAXjoDtxXUaL4H1SwtSJnXdn7gYEY+uaz/CWiXN1D4hVIiWj1i4jJDgcjbkVxxwVWMJRcX06eZvztrzKFn4VtdXuVl+YBDzs45rp5vDUa2/lL8yY4BroNJ0eayh2NCqevzA5rRNgzEbmUD2rB5diaqvZ/wBeppCUYLU4TTdNkW5S2dZUjB/ib5SD/X2INaWpaVHEtvcTXUiQ2/8Ax7tauFZQf9rILE4GR0PpXWrYRq4bcwI9OKVdNs1uFuPs8ZmXOJCuSM4B/PA/KvfwOFqUqfLU3M5zTehzOka4msW728BvCcFVlaF87/VuCAPfpVuXwqupBo9XeG6tyX2xGAAoGxxuB5H8+PSulAAGAMCiu6FNpe87mTZS0rSrPRdOh0+whEVtCMIgPTnNXaKK1EFFFFABRRRQAUUUUAFFFFABRRUVwSIGx1oA5vxHqVxBbrNBZi6IcAoZAmxO75I5x6Vxsn2ie9murOGSF59rTBWBJIGBncPTHAA962/Ecl4kpZZoxaMqRmPZ8xYtknOehXjGKZagJbrjq3JrG5qdBrUxBtU2RsvlZ+cHv/8AqryXxo7w+NNMkhMEZAiceVH8xIkb1wBRRVVJuKdghTi9We9SRrLE0b52sMHBpQpAxuJ+oFFFaGQkMSwwpEudqDAzT6KKACiiigAooooAKKKKACiiigAooooAKKKKACuO+H//ADNP/Yw3f/stFFAHY0UUUAFIzBFLMcAdaKKAIDfW46yf+OmmHU7MdZv/AB0/4UUU7CE/tSzP/Lb/AMdP+FWwQwBHQ9KKKGhi0UUUgCiiigAooooAKKKKACkIBGDRRQB5/wCL7JLcy3M1zMuFRY4w52MQ4I+UfxH7uT0rEg1uG2t4xOxKuu6N1H3l/pRRWMkao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feld 36"/>
          <p:cNvSpPr txBox="1"/>
          <p:nvPr/>
        </p:nvSpPr>
        <p:spPr bwMode="gray">
          <a:xfrm>
            <a:off x="1699031" y="1162343"/>
            <a:ext cx="2175054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cs-CZ" sz="1200" b="1" dirty="0" err="1">
                <a:solidFill>
                  <a:schemeClr val="hlink"/>
                </a:solidFill>
              </a:rPr>
              <a:t>Elektrosvařovací</a:t>
            </a:r>
            <a:r>
              <a:rPr lang="cs-CZ" sz="1200" b="1" dirty="0">
                <a:solidFill>
                  <a:schemeClr val="hlink"/>
                </a:solidFill>
              </a:rPr>
              <a:t> přípojkové  sedlové tvarovky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cs-CZ" sz="1050" dirty="0">
                <a:solidFill>
                  <a:schemeClr val="tx1"/>
                </a:solidFill>
              </a:rPr>
              <a:t>Do</a:t>
            </a:r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400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1408" y="814840"/>
            <a:ext cx="1731985" cy="865993"/>
          </a:xfrm>
          <a:prstGeom prst="rect">
            <a:avLst/>
          </a:prstGeom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4F2EA"/>
              </a:clrFrom>
              <a:clrTo>
                <a:srgbClr val="F4F2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8" t="4815"/>
          <a:stretch/>
        </p:blipFill>
        <p:spPr bwMode="auto">
          <a:xfrm>
            <a:off x="2302931" y="2660192"/>
            <a:ext cx="901144" cy="100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feld 38"/>
          <p:cNvSpPr txBox="1"/>
          <p:nvPr/>
        </p:nvSpPr>
        <p:spPr bwMode="gray">
          <a:xfrm>
            <a:off x="360481" y="3083220"/>
            <a:ext cx="1672774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dirty="0">
                <a:solidFill>
                  <a:schemeClr val="hlink"/>
                </a:solidFill>
              </a:rPr>
              <a:t>PE </a:t>
            </a:r>
            <a:r>
              <a:rPr lang="cs-CZ" sz="1200" b="1" dirty="0">
                <a:solidFill>
                  <a:schemeClr val="hlink"/>
                </a:solidFill>
              </a:rPr>
              <a:t>Kulové kohouty</a:t>
            </a:r>
            <a:endParaRPr lang="en-US" sz="1050" b="1" dirty="0">
              <a:solidFill>
                <a:schemeClr val="tx1"/>
              </a:solidFill>
            </a:endParaRPr>
          </a:p>
          <a:p>
            <a:pPr algn="r"/>
            <a:r>
              <a:rPr lang="cs-CZ" sz="1050" dirty="0"/>
              <a:t>Do</a:t>
            </a:r>
            <a:r>
              <a:rPr lang="en-US" sz="1050" dirty="0"/>
              <a:t> d</a:t>
            </a:r>
            <a:r>
              <a:rPr lang="cs-CZ" sz="1050" dirty="0"/>
              <a:t> </a:t>
            </a:r>
            <a:r>
              <a:rPr lang="en-US" sz="1050" b="1" dirty="0"/>
              <a:t>225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18" name="Textfeld 17"/>
          <p:cNvSpPr txBox="1"/>
          <p:nvPr/>
        </p:nvSpPr>
        <p:spPr bwMode="gray">
          <a:xfrm>
            <a:off x="8333088" y="1018523"/>
            <a:ext cx="4166362" cy="3414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err="1">
                <a:solidFill>
                  <a:schemeClr val="hlink"/>
                </a:solidFill>
              </a:rPr>
              <a:t>NeoFlow</a:t>
            </a:r>
            <a:r>
              <a:rPr lang="en-US" sz="1200" b="1" dirty="0">
                <a:solidFill>
                  <a:schemeClr val="hlink"/>
                </a:solidFill>
              </a:rPr>
              <a:t> – </a:t>
            </a:r>
            <a:r>
              <a:rPr lang="cs-CZ" sz="1200" b="1" dirty="0">
                <a:solidFill>
                  <a:schemeClr val="hlink"/>
                </a:solidFill>
              </a:rPr>
              <a:t>ventil pro redukci tlaku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cs-CZ" sz="1050" dirty="0"/>
              <a:t>Do</a:t>
            </a:r>
            <a:r>
              <a:rPr lang="en-US" sz="1050" dirty="0">
                <a:solidFill>
                  <a:schemeClr val="tx1"/>
                </a:solidFill>
              </a:rPr>
              <a:t> d</a:t>
            </a:r>
            <a:r>
              <a:rPr lang="cs-CZ" sz="1050" dirty="0">
                <a:solidFill>
                  <a:schemeClr val="tx1"/>
                </a:solidFill>
              </a:rPr>
              <a:t> </a:t>
            </a:r>
            <a:r>
              <a:rPr lang="en-US" sz="1050" b="1" dirty="0">
                <a:solidFill>
                  <a:schemeClr val="tx1"/>
                </a:solidFill>
              </a:rPr>
              <a:t>3</a:t>
            </a:r>
            <a:r>
              <a:rPr lang="cs-CZ" sz="1050" b="1" dirty="0">
                <a:solidFill>
                  <a:schemeClr val="tx1"/>
                </a:solidFill>
              </a:rPr>
              <a:t>15</a:t>
            </a:r>
            <a:r>
              <a:rPr lang="en-US" sz="1050" dirty="0">
                <a:solidFill>
                  <a:schemeClr val="tx1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8552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ELGEF Plus </a:t>
            </a:r>
            <a:r>
              <a:rPr lang="cs-CZ" dirty="0"/>
              <a:t>sedlové </a:t>
            </a:r>
            <a:r>
              <a:rPr lang="cs-CZ" dirty="0" err="1"/>
              <a:t>elektrotvarovky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C379-2755-4021-A2F5-E5D1DBDB739F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053482"/>
            <a:ext cx="8264875" cy="5343277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657225" y="2345635"/>
            <a:ext cx="8264875" cy="461175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Untertitel 2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9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0FF3-7A1A-433F-A618-8B4CD69842BA}" type="slidenum">
              <a:rPr lang="en-GB" smtClean="0"/>
              <a:t>8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61" y="1437830"/>
            <a:ext cx="6228856" cy="4671642"/>
          </a:xfrm>
          <a:prstGeom prst="rect">
            <a:avLst/>
          </a:prstGeom>
        </p:spPr>
      </p:pic>
      <p:sp>
        <p:nvSpPr>
          <p:cNvPr id="2" name="Legende mit Linie 1 (Akzentuierungsbalken) 1"/>
          <p:cNvSpPr/>
          <p:nvPr/>
        </p:nvSpPr>
        <p:spPr bwMode="gray">
          <a:xfrm>
            <a:off x="8217391" y="2125363"/>
            <a:ext cx="2898531" cy="164755"/>
          </a:xfrm>
          <a:prstGeom prst="accentCallout1">
            <a:avLst>
              <a:gd name="adj1" fmla="val 18750"/>
              <a:gd name="adj2" fmla="val -8333"/>
              <a:gd name="adj3" fmla="val 28202"/>
              <a:gd name="adj4" fmla="val -43203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cs-CZ" sz="1600" b="1" dirty="0">
                <a:solidFill>
                  <a:schemeClr val="tx1"/>
                </a:solidFill>
              </a:rPr>
              <a:t>Zátka s O-kroužkem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7" name="Legende mit Linie 1 (Akzentuierungsbalken) 16"/>
          <p:cNvSpPr/>
          <p:nvPr/>
        </p:nvSpPr>
        <p:spPr bwMode="gray">
          <a:xfrm>
            <a:off x="8217392" y="2894000"/>
            <a:ext cx="1705232" cy="164756"/>
          </a:xfrm>
          <a:prstGeom prst="accentCallout1">
            <a:avLst>
              <a:gd name="adj1" fmla="val 18750"/>
              <a:gd name="adj2" fmla="val -8333"/>
              <a:gd name="adj3" fmla="val 8376"/>
              <a:gd name="adj4" fmla="val -110184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</a:rPr>
              <a:t>Vrták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8" name="Legende mit Linie 1 (Akzentuierungsbalken) 17"/>
          <p:cNvSpPr/>
          <p:nvPr/>
        </p:nvSpPr>
        <p:spPr bwMode="gray">
          <a:xfrm>
            <a:off x="8217392" y="2509681"/>
            <a:ext cx="2691798" cy="132093"/>
          </a:xfrm>
          <a:prstGeom prst="accentCallout1">
            <a:avLst>
              <a:gd name="adj1" fmla="val 18750"/>
              <a:gd name="adj2" fmla="val -8333"/>
              <a:gd name="adj3" fmla="val 12356"/>
              <a:gd name="adj4" fmla="val -47955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</a:rPr>
              <a:t>Vrchní doraz vrtáku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1" name="Legende mit Linie 1 (Akzentuierungsbalken) 20"/>
          <p:cNvSpPr/>
          <p:nvPr/>
        </p:nvSpPr>
        <p:spPr bwMode="gray">
          <a:xfrm>
            <a:off x="8217392" y="3902163"/>
            <a:ext cx="1705232" cy="164756"/>
          </a:xfrm>
          <a:prstGeom prst="accentCallout1">
            <a:avLst>
              <a:gd name="adj1" fmla="val 18750"/>
              <a:gd name="adj2" fmla="val -8333"/>
              <a:gd name="adj3" fmla="val 8376"/>
              <a:gd name="adj4" fmla="val -110184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</a:rPr>
              <a:t>Vývod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3" name="Legende mit Linie 1 (Akzentuierungsbalken) 22"/>
          <p:cNvSpPr/>
          <p:nvPr/>
        </p:nvSpPr>
        <p:spPr bwMode="gray">
          <a:xfrm flipH="1">
            <a:off x="547965" y="2885284"/>
            <a:ext cx="2430162" cy="173471"/>
          </a:xfrm>
          <a:prstGeom prst="accentCallout1">
            <a:avLst>
              <a:gd name="adj1" fmla="val 18750"/>
              <a:gd name="adj2" fmla="val -8333"/>
              <a:gd name="adj3" fmla="val 15697"/>
              <a:gd name="adj4" fmla="val -78305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600" b="1" dirty="0">
                <a:solidFill>
                  <a:schemeClr val="tx1"/>
                </a:solidFill>
              </a:rPr>
              <a:t>Rychloupínací systém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4" name="Legende mit Linie 1 (Akzentuierungsbalken) 23"/>
          <p:cNvSpPr/>
          <p:nvPr/>
        </p:nvSpPr>
        <p:spPr bwMode="gray">
          <a:xfrm flipH="1">
            <a:off x="1272895" y="3552339"/>
            <a:ext cx="1705232" cy="164756"/>
          </a:xfrm>
          <a:prstGeom prst="accentCallout1">
            <a:avLst>
              <a:gd name="adj1" fmla="val 18750"/>
              <a:gd name="adj2" fmla="val -8333"/>
              <a:gd name="adj3" fmla="val 25061"/>
              <a:gd name="adj4" fmla="val -99490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r"/>
            <a:r>
              <a:rPr lang="cs-CZ" sz="1600" b="1" dirty="0">
                <a:solidFill>
                  <a:schemeClr val="tx1"/>
                </a:solidFill>
              </a:rPr>
              <a:t>Svařovací kontakty</a:t>
            </a:r>
            <a:r>
              <a:rPr lang="de-DE" sz="1600" b="1" dirty="0">
                <a:solidFill>
                  <a:schemeClr val="tx1"/>
                </a:solidFill>
              </a:rPr>
              <a:t> 4mm  </a:t>
            </a:r>
          </a:p>
        </p:txBody>
      </p:sp>
      <p:sp>
        <p:nvSpPr>
          <p:cNvPr id="25" name="Legende mit Linie 1 (Akzentuierungsbalken) 24"/>
          <p:cNvSpPr/>
          <p:nvPr/>
        </p:nvSpPr>
        <p:spPr bwMode="gray">
          <a:xfrm>
            <a:off x="8217392" y="3410412"/>
            <a:ext cx="1705232" cy="164756"/>
          </a:xfrm>
          <a:prstGeom prst="accentCallout1">
            <a:avLst>
              <a:gd name="adj1" fmla="val 18750"/>
              <a:gd name="adj2" fmla="val -8333"/>
              <a:gd name="adj3" fmla="val 8376"/>
              <a:gd name="adj4" fmla="val -144483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cs-CZ" sz="1600" b="1" dirty="0">
                <a:solidFill>
                  <a:schemeClr val="tx1"/>
                </a:solidFill>
              </a:rPr>
              <a:t>Těsnění</a:t>
            </a:r>
            <a:r>
              <a:rPr lang="de-DE" sz="1600" b="1" dirty="0">
                <a:solidFill>
                  <a:schemeClr val="tx1"/>
                </a:solidFill>
              </a:rPr>
              <a:t> &amp; </a:t>
            </a:r>
            <a:r>
              <a:rPr lang="cs-CZ" sz="1600" b="1" dirty="0">
                <a:solidFill>
                  <a:schemeClr val="tx1"/>
                </a:solidFill>
              </a:rPr>
              <a:t>spodní doraz vrtáku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6" name="Legende mit Linie 1 (Akzentuierungsbalken) 25"/>
          <p:cNvSpPr/>
          <p:nvPr/>
        </p:nvSpPr>
        <p:spPr bwMode="gray">
          <a:xfrm flipH="1">
            <a:off x="54244" y="3924565"/>
            <a:ext cx="2628908" cy="644878"/>
          </a:xfrm>
          <a:prstGeom prst="accentCallout1">
            <a:avLst>
              <a:gd name="adj1" fmla="val 18750"/>
              <a:gd name="adj2" fmla="val -8333"/>
              <a:gd name="adj3" fmla="val 16895"/>
              <a:gd name="adj4" fmla="val -9133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r"/>
            <a:r>
              <a:rPr lang="cs-CZ" sz="1600" b="1" dirty="0">
                <a:solidFill>
                  <a:schemeClr val="tx1"/>
                </a:solidFill>
              </a:rPr>
              <a:t>Hladká svařovací zóna se zakrytým odporovým vinutím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7" name="Legende mit Linie 1 (Akzentuierungsbalken) 26"/>
          <p:cNvSpPr/>
          <p:nvPr/>
        </p:nvSpPr>
        <p:spPr bwMode="gray">
          <a:xfrm flipH="1">
            <a:off x="2476356" y="2350472"/>
            <a:ext cx="1705232" cy="164756"/>
          </a:xfrm>
          <a:prstGeom prst="accentCallout1">
            <a:avLst>
              <a:gd name="adj1" fmla="val 18750"/>
              <a:gd name="adj2" fmla="val -8333"/>
              <a:gd name="adj3" fmla="val 19219"/>
              <a:gd name="adj4" fmla="val -117516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r"/>
            <a:r>
              <a:rPr lang="cs-CZ" sz="1600" b="1" dirty="0">
                <a:solidFill>
                  <a:schemeClr val="tx1"/>
                </a:solidFill>
              </a:rPr>
              <a:t>Navrtávací komora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64" t="5523" r="-64" b="-5523"/>
          <a:stretch/>
        </p:blipFill>
        <p:spPr>
          <a:xfrm>
            <a:off x="0" y="-1"/>
            <a:ext cx="12192000" cy="65944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5FE9-63E5-42B0-82CD-F9D0B04A01E3}" type="slidenum">
              <a:rPr lang="en-GB" smtClean="0"/>
              <a:t>9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-1" y="4943991"/>
            <a:ext cx="9244739" cy="919210"/>
          </a:xfrm>
        </p:spPr>
        <p:txBody>
          <a:bodyPr/>
          <a:lstStyle/>
          <a:p>
            <a:r>
              <a:rPr lang="cs-CZ" dirty="0"/>
              <a:t>Rychlá</a:t>
            </a:r>
            <a:r>
              <a:rPr lang="en-US" dirty="0"/>
              <a:t> &amp; </a:t>
            </a:r>
            <a:r>
              <a:rPr lang="cs-CZ" dirty="0"/>
              <a:t>jednoduchá montáž</a:t>
            </a:r>
            <a:endParaRPr lang="en-US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ELGEF Plus </a:t>
            </a:r>
            <a:r>
              <a:rPr lang="cs-CZ" dirty="0"/>
              <a:t>Y-navrtávací sedlová tvarovka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2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GF2000"/>
  <p:tag name="TEMPLATEID" val="GF"/>
  <p:tag name="BRANDID" val="GF"/>
  <p:tag name="LANGUAGEID" val="2057"/>
  <p:tag name="COLORTHEMEID" val="1"/>
  <p:tag name="CLIENT" val="GF"/>
  <p:tag name="VERSION" val="2000"/>
  <p:tag name="REFERENCEDATE" val="44676"/>
  <p:tag name="LOCATION" val=""/>
  <p:tag name="FOOTER1" val="ELGEF Plus Y-Tapping Sadd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ymbo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ymbo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  <p:tag name="DUPLICATEONIMAGE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  <p:tag name="DUPLICATEONIMAGE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PARAGRAPHS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PARAGRAPHS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LVAL" val="2"/>
  <p:tag name="BULLETPARAGRAPHS" val="1,1,0,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F Master">
  <a:themeElements>
    <a:clrScheme name="GF">
      <a:dk1>
        <a:srgbClr val="323232"/>
      </a:dk1>
      <a:lt1>
        <a:srgbClr val="FFFFFF"/>
      </a:lt1>
      <a:dk2>
        <a:srgbClr val="DB6B30"/>
      </a:dk2>
      <a:lt2>
        <a:srgbClr val="003E51"/>
      </a:lt2>
      <a:accent1>
        <a:srgbClr val="00629B"/>
      </a:accent1>
      <a:accent2>
        <a:srgbClr val="00A3E0"/>
      </a:accent2>
      <a:accent3>
        <a:srgbClr val="9BCBEB"/>
      </a:accent3>
      <a:accent4>
        <a:srgbClr val="007A53"/>
      </a:accent4>
      <a:accent5>
        <a:srgbClr val="47A23F"/>
      </a:accent5>
      <a:accent6>
        <a:srgbClr val="ADDC91"/>
      </a:accent6>
      <a:hlink>
        <a:srgbClr val="00629B"/>
      </a:hlink>
      <a:folHlink>
        <a:srgbClr val="9BCBEB"/>
      </a:folHlink>
    </a:clrScheme>
    <a:fontScheme name="GF">
      <a:majorFont>
        <a:latin typeface="Rockwel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l="-34920" t="-10975" r="-95082" b="-42347"/>
          </a:stretch>
        </a:blipFill>
        <a:ln w="3175" cap="flat">
          <a:noFill/>
          <a:prstDash val="solid"/>
          <a:miter/>
        </a:ln>
      </a:spPr>
      <a:bodyPr rtlCol="0" anchor="ctr"/>
      <a:lstStyle>
        <a:defPPr>
          <a:defRPr dirty="0"/>
        </a:defPPr>
      </a:lstStyle>
    </a:spDef>
    <a:lnDef>
      <a:spPr bwMode="gray"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orgFischer_20200921(1).potx" id="{BF34E701-8D85-4CAD-ADB1-F007B7FB3F11}" vid="{D55D8F53-9E23-478B-BFB5-C10F0DFB1BEF}"/>
    </a:ext>
  </a:extLst>
</a:theme>
</file>

<file path=ppt/theme/theme2.xml><?xml version="1.0" encoding="utf-8"?>
<a:theme xmlns:a="http://schemas.openxmlformats.org/drawingml/2006/main" name="1_GF Master">
  <a:themeElements>
    <a:clrScheme name="GF">
      <a:dk1>
        <a:srgbClr val="323232"/>
      </a:dk1>
      <a:lt1>
        <a:srgbClr val="FFFFFF"/>
      </a:lt1>
      <a:dk2>
        <a:srgbClr val="DB6B30"/>
      </a:dk2>
      <a:lt2>
        <a:srgbClr val="003E51"/>
      </a:lt2>
      <a:accent1>
        <a:srgbClr val="00629B"/>
      </a:accent1>
      <a:accent2>
        <a:srgbClr val="00A3E0"/>
      </a:accent2>
      <a:accent3>
        <a:srgbClr val="9BCBEB"/>
      </a:accent3>
      <a:accent4>
        <a:srgbClr val="007A53"/>
      </a:accent4>
      <a:accent5>
        <a:srgbClr val="47A23F"/>
      </a:accent5>
      <a:accent6>
        <a:srgbClr val="ADDC91"/>
      </a:accent6>
      <a:hlink>
        <a:srgbClr val="00629B"/>
      </a:hlink>
      <a:folHlink>
        <a:srgbClr val="9BCBEB"/>
      </a:folHlink>
    </a:clrScheme>
    <a:fontScheme name="GF">
      <a:majorFont>
        <a:latin typeface="Rockwel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orgFischer_20200921(1).potx" id="{BF34E701-8D85-4CAD-ADB1-F007B7FB3F11}" vid="{D55D8F53-9E23-478B-BFB5-C10F0DFB1BEF}"/>
    </a:ext>
  </a:extLst>
</a:theme>
</file>

<file path=ppt/theme/theme3.xml><?xml version="1.0" encoding="utf-8"?>
<a:theme xmlns:a="http://schemas.openxmlformats.org/drawingml/2006/main" name="Office">
  <a:themeElements>
    <a:clrScheme name="GF">
      <a:dk1>
        <a:srgbClr val="323232"/>
      </a:dk1>
      <a:lt1>
        <a:sysClr val="window" lastClr="FFFFFF"/>
      </a:lt1>
      <a:dk2>
        <a:srgbClr val="FF6600"/>
      </a:dk2>
      <a:lt2>
        <a:srgbClr val="213943"/>
      </a:lt2>
      <a:accent1>
        <a:srgbClr val="1965A3"/>
      </a:accent1>
      <a:accent2>
        <a:srgbClr val="33ADFF"/>
      </a:accent2>
      <a:accent3>
        <a:srgbClr val="99D6FF"/>
      </a:accent3>
      <a:accent4>
        <a:srgbClr val="007A3D"/>
      </a:accent4>
      <a:accent5>
        <a:srgbClr val="66C266"/>
      </a:accent5>
      <a:accent6>
        <a:srgbClr val="B2E0B2"/>
      </a:accent6>
      <a:hlink>
        <a:srgbClr val="006CA1"/>
      </a:hlink>
      <a:folHlink>
        <a:srgbClr val="85CEFF"/>
      </a:folHlink>
    </a:clrScheme>
    <a:fontScheme name="GF">
      <a:majorFont>
        <a:latin typeface="Rockwel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GF">
      <a:dk1>
        <a:srgbClr val="323232"/>
      </a:dk1>
      <a:lt1>
        <a:sysClr val="window" lastClr="FFFFFF"/>
      </a:lt1>
      <a:dk2>
        <a:srgbClr val="FF6600"/>
      </a:dk2>
      <a:lt2>
        <a:srgbClr val="213943"/>
      </a:lt2>
      <a:accent1>
        <a:srgbClr val="1965A3"/>
      </a:accent1>
      <a:accent2>
        <a:srgbClr val="33ADFF"/>
      </a:accent2>
      <a:accent3>
        <a:srgbClr val="99D6FF"/>
      </a:accent3>
      <a:accent4>
        <a:srgbClr val="007A3D"/>
      </a:accent4>
      <a:accent5>
        <a:srgbClr val="66C266"/>
      </a:accent5>
      <a:accent6>
        <a:srgbClr val="B2E0B2"/>
      </a:accent6>
      <a:hlink>
        <a:srgbClr val="006CA1"/>
      </a:hlink>
      <a:folHlink>
        <a:srgbClr val="85CEFF"/>
      </a:folHlink>
    </a:clrScheme>
    <a:fontScheme name="GF">
      <a:majorFont>
        <a:latin typeface="Rockwel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0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1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2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3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4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5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6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7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8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19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0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1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2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3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4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5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6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7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8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29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0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1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2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3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4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5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6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7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8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39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0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1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2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3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4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5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6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7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48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5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6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7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8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ppt/theme/themeOverride9.xml><?xml version="1.0" encoding="utf-8"?>
<a:themeOverride xmlns:a="http://schemas.openxmlformats.org/drawingml/2006/main">
  <a:clrScheme name="GF">
    <a:dk1>
      <a:srgbClr val="323232"/>
    </a:dk1>
    <a:lt1>
      <a:srgbClr val="FFFFFF"/>
    </a:lt1>
    <a:dk2>
      <a:srgbClr val="DB6B30"/>
    </a:dk2>
    <a:lt2>
      <a:srgbClr val="003E51"/>
    </a:lt2>
    <a:accent1>
      <a:srgbClr val="00629B"/>
    </a:accent1>
    <a:accent2>
      <a:srgbClr val="00A3E0"/>
    </a:accent2>
    <a:accent3>
      <a:srgbClr val="9BCBEB"/>
    </a:accent3>
    <a:accent4>
      <a:srgbClr val="007A53"/>
    </a:accent4>
    <a:accent5>
      <a:srgbClr val="47A23F"/>
    </a:accent5>
    <a:accent6>
      <a:srgbClr val="ADDC91"/>
    </a:accent6>
    <a:hlink>
      <a:srgbClr val="00629B"/>
    </a:hlink>
    <a:folHlink>
      <a:srgbClr val="9BCBE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ECD531777F641A159E6E35A0977CF" ma:contentTypeVersion="12" ma:contentTypeDescription="Create a new document." ma:contentTypeScope="" ma:versionID="f6e40b8c0d561fda7a2b8d1be6e310a4">
  <xsd:schema xmlns:xsd="http://www.w3.org/2001/XMLSchema" xmlns:xs="http://www.w3.org/2001/XMLSchema" xmlns:p="http://schemas.microsoft.com/office/2006/metadata/properties" xmlns:ns2="98ffd225-d34d-48a7-971c-b0b27c4be17e" xmlns:ns3="de2e0a83-7d1b-4e95-a9ea-b318f493255e" targetNamespace="http://schemas.microsoft.com/office/2006/metadata/properties" ma:root="true" ma:fieldsID="af8cfa1529feb886777f5cd9ea80db32" ns2:_="" ns3:_="">
    <xsd:import namespace="98ffd225-d34d-48a7-971c-b0b27c4be17e"/>
    <xsd:import namespace="de2e0a83-7d1b-4e95-a9ea-b318f49325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fd225-d34d-48a7-971c-b0b27c4be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e0a83-7d1b-4e95-a9ea-b318f49325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e2e0a83-7d1b-4e95-a9ea-b318f493255e">
      <UserInfo>
        <DisplayName>Pongracz, Nina</DisplayName>
        <AccountId>72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9E2E20-E813-44FA-B355-FB19D9E6B3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99AF04-7C5B-4852-ABB5-69B27098EB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ffd225-d34d-48a7-971c-b0b27c4be17e"/>
    <ds:schemaRef ds:uri="de2e0a83-7d1b-4e95-a9ea-b318f49325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2EE230-6FE6-46F8-AD50-FB471348C8D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8ffd225-d34d-48a7-971c-b0b27c4be17e"/>
    <ds:schemaRef ds:uri="http://www.w3.org/XML/1998/namespace"/>
    <ds:schemaRef ds:uri="http://purl.org/dc/dcmitype/"/>
    <ds:schemaRef ds:uri="de2e0a83-7d1b-4e95-a9ea-b318f49325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GeorgFischer</Template>
  <TotalTime>1815</TotalTime>
  <Words>1240</Words>
  <Application>Microsoft Office PowerPoint</Application>
  <PresentationFormat>Širokoúhlá obrazovka</PresentationFormat>
  <Paragraphs>345</Paragraphs>
  <Slides>33</Slides>
  <Notes>16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Arial</vt:lpstr>
      <vt:lpstr>Ebrima</vt:lpstr>
      <vt:lpstr>Geneva</vt:lpstr>
      <vt:lpstr>Rockwell</vt:lpstr>
      <vt:lpstr>Wingdings</vt:lpstr>
      <vt:lpstr>GF Master</vt:lpstr>
      <vt:lpstr>1_GF Master</vt:lpstr>
      <vt:lpstr>Utváříme budoucnost Rychlá montáž a optimalizovaný průtok plynovodních i vodovodních přípojek </vt:lpstr>
      <vt:lpstr>Nová generace přípojkových sedlových elektrotvarovek</vt:lpstr>
      <vt:lpstr>Patenty</vt:lpstr>
      <vt:lpstr>Výroba v Schaffhausenu, Švýcarsko</vt:lpstr>
      <vt:lpstr>Součást systému ELGEF Plus</vt:lpstr>
      <vt:lpstr>GF inženýrské sítě – kompletní systém</vt:lpstr>
      <vt:lpstr>ELGEF Plus sedlové elektrotvarovky</vt:lpstr>
      <vt:lpstr>Přehled </vt:lpstr>
      <vt:lpstr>Rychlá &amp; jednoduchá montáž</vt:lpstr>
      <vt:lpstr>Nový rychloupínací systém do d 315</vt:lpstr>
      <vt:lpstr>Rychloupínací systém</vt:lpstr>
      <vt:lpstr>Ušetřete čas a vyhněte se zbytečným  chybám při montáži</vt:lpstr>
      <vt:lpstr>Umístění na trubce</vt:lpstr>
      <vt:lpstr>Ergonomický design</vt:lpstr>
      <vt:lpstr>Montáž na roztaženou (expandovanou) trubku</vt:lpstr>
      <vt:lpstr>Navrtávání</vt:lpstr>
      <vt:lpstr>Beztřískové navrtávání</vt:lpstr>
      <vt:lpstr>Unikátní design</vt:lpstr>
      <vt:lpstr>Nízké tlakové ztráty</vt:lpstr>
      <vt:lpstr>Menší stavební výška</vt:lpstr>
      <vt:lpstr>Bezpečnost na stavbě</vt:lpstr>
      <vt:lpstr>Bezúnikové navrtávání </vt:lpstr>
      <vt:lpstr>Inovativní svařovací zóna - design</vt:lpstr>
      <vt:lpstr>Technické údaje</vt:lpstr>
      <vt:lpstr>Prezentace aplikace PowerPoint</vt:lpstr>
      <vt:lpstr>Prezentace aplikace PowerPoint</vt:lpstr>
      <vt:lpstr>Vhodné elektrosvářečky</vt:lpstr>
      <vt:lpstr>Návod k montáži</vt:lpstr>
      <vt:lpstr>Balení</vt:lpstr>
      <vt:lpstr>Etikety</vt:lpstr>
      <vt:lpstr>Etiketa se svařovacím kódem / kódem zpětné sledovatelnosti</vt:lpstr>
      <vt:lpstr>Certifikáty</vt:lpstr>
      <vt:lpstr>Příslušenství</vt:lpstr>
    </vt:vector>
  </TitlesOfParts>
  <Company>GFAG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Shaping  the future</dc:title>
  <dc:creator>Albrecht, Florian</dc:creator>
  <cp:lastModifiedBy>Ilavský Miroslav</cp:lastModifiedBy>
  <cp:revision>352</cp:revision>
  <dcterms:created xsi:type="dcterms:W3CDTF">2021-05-27T13:29:47Z</dcterms:created>
  <dcterms:modified xsi:type="dcterms:W3CDTF">2023-02-10T09:27:06Z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0x010100038ECD531777F641A159E6E35A0977CF</vt:lpwstr>
  </property>
</Properties>
</file>